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3678" r:id="rId2"/>
    <p:sldId id="3704" r:id="rId3"/>
    <p:sldId id="3702" r:id="rId4"/>
    <p:sldId id="3717" r:id="rId5"/>
    <p:sldId id="3718" r:id="rId6"/>
    <p:sldId id="3708" r:id="rId7"/>
    <p:sldId id="3710" r:id="rId8"/>
    <p:sldId id="3719" r:id="rId9"/>
    <p:sldId id="3712" r:id="rId10"/>
    <p:sldId id="3743" r:id="rId11"/>
    <p:sldId id="3720" r:id="rId12"/>
    <p:sldId id="3744" r:id="rId13"/>
    <p:sldId id="3726" r:id="rId14"/>
    <p:sldId id="3722" r:id="rId15"/>
    <p:sldId id="3715" r:id="rId16"/>
    <p:sldId id="3725" r:id="rId17"/>
    <p:sldId id="3727" r:id="rId18"/>
    <p:sldId id="3709" r:id="rId19"/>
    <p:sldId id="3730" r:id="rId20"/>
    <p:sldId id="3732" r:id="rId21"/>
    <p:sldId id="3733" r:id="rId22"/>
    <p:sldId id="3735" r:id="rId23"/>
    <p:sldId id="3736" r:id="rId24"/>
    <p:sldId id="3739" r:id="rId25"/>
    <p:sldId id="3721" r:id="rId26"/>
    <p:sldId id="3740" r:id="rId27"/>
    <p:sldId id="3738" r:id="rId28"/>
    <p:sldId id="3741" r:id="rId29"/>
    <p:sldId id="3745" r:id="rId30"/>
    <p:sldId id="3742" r:id="rId31"/>
    <p:sldId id="3674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5A6D"/>
    <a:srgbClr val="5A7E9D"/>
    <a:srgbClr val="6891B0"/>
    <a:srgbClr val="BFD2E3"/>
    <a:srgbClr val="88ABCB"/>
    <a:srgbClr val="8DC6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4843" autoAdjust="0"/>
    <p:restoredTop sz="89134" autoAdjust="0"/>
  </p:normalViewPr>
  <p:slideViewPr>
    <p:cSldViewPr snapToGrid="0">
      <p:cViewPr varScale="1">
        <p:scale>
          <a:sx n="153" d="100"/>
          <a:sy n="153" d="100"/>
        </p:scale>
        <p:origin x="92" y="58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3F24F1-0BAE-48C3-806D-1CA1F10CF74B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FF108-5110-47CA-8DE1-D77992484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012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algn="l" defTabSz="914400" rtl="0" eaLnBrk="1" latinLnBrk="0" hangingPunct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FF108-5110-47CA-8DE1-D779924849E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6795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Thank you so much for your time!</a:t>
            </a:r>
          </a:p>
          <a:p>
            <a:endParaRPr lang="en-US" b="1" dirty="0"/>
          </a:p>
          <a:p>
            <a:r>
              <a:rPr lang="en-US" b="1" dirty="0"/>
              <a:t>Here are my email address and my Twitter and LinkedIn accounts. Please do not hesitate to contact me If you have any questions.</a:t>
            </a:r>
          </a:p>
          <a:p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Thanks again!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FF108-5110-47CA-8DE1-D779924849E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557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156C7-F784-CFAD-2D17-6DFCC02939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2CD8C4-D2F4-BA78-3562-45E50D6F46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30277-9CB7-27BD-3568-4E8A0511F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00B6-283C-4262-8CA9-C7E891C95C1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B4EE2B-925B-882B-7A25-0DDD86524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D52035-D489-1072-94C4-BEA52B59D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43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FE039-1880-DDE5-78CF-3239C0599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7667A6-FC55-B2B0-8796-5BF8BFA78B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57ECFC-344A-4C49-A5F1-981BB34D9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00B6-283C-4262-8CA9-C7E891C95C1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1925F-AE6C-70B8-05A6-C33569C24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7F8D7-2D1C-E859-1E87-7925EF849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803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CC16B8-2385-6957-22B5-4F09C3FFB6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F59325-D914-8E0B-BCD5-836C8D5149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74B23-0EF9-1169-98F0-C1163AA40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00B6-283C-4262-8CA9-C7E891C95C1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07905-BF1E-2A13-AD72-EDB40E6AA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C6BB18-DCB2-AD85-A982-C49E2B625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794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58846-4700-4891-8E2E-9EEED84DC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A98A0-3D9E-65AB-1904-4B632D5574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DE780A-82BE-731F-16C4-EE1EE8D42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00B6-283C-4262-8CA9-C7E891C95C1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FB127-B10B-BE48-8D90-E757223AB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3F618-A4DB-6331-E4A2-E45C45787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036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A0BBD-1471-6CB4-C42C-554686B8A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A7F3E6-5C35-9AF7-554E-3EF3FD0C5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2E897-4100-81A8-699F-2DAB8363E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00B6-283C-4262-8CA9-C7E891C95C1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3C3AA-DAB4-882A-BCC5-7E91A7286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187EAD-8A33-0576-8CF8-EFD153DCA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17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111A1-BC0B-1BF0-462A-CF6BEBF06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81B06-65BF-369F-47C8-80DE60CFB1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84C6B8-8C1E-FD04-CC7D-5D55BFC87D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3AF7D6-4564-3DE8-391C-0490BCFE7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00B6-283C-4262-8CA9-C7E891C95C1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B00068-839B-AD31-D454-3766AA4E2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B0F9C-15BE-A595-1CF7-FA3969832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45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9D99A-6E69-25B2-C984-6CE598701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D236B7-1E11-57BE-9BD8-6868C75B39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92CADD-A25F-0B3B-7A6B-B0DF096BFF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988CDC-60BA-006F-A594-5A99A392DB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DCF7C8-13EA-9D90-074D-9AC27A2E93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A84E99-A4B3-3455-682A-9DCA2F2F1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00B6-283C-4262-8CA9-C7E891C95C1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0DB250-1AD9-B632-98BB-628A13E37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872522-A061-6870-BD66-7FA79ED7F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317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15583-4C50-96CC-CB41-A03562825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F7254A-DFBD-394F-199D-9496887CA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00B6-283C-4262-8CA9-C7E891C95C1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ADBC8D-4549-F698-6777-90C66117A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A91616-DE89-F3C6-D77B-63000CF70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57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A13995-0D36-2B1F-2E28-C567442E8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00B6-283C-4262-8CA9-C7E891C95C1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679D16-76DF-D009-1323-7DCEBDB16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A4558D-DCB1-8015-CA9A-F85D494FE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461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ECCD0-9C46-DED8-8EA4-8ED2E94B3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1263D2-087C-913B-7588-36D4C2046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813EF5-D2CF-4971-577A-B93EF0531A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342747-D3DE-C4A5-C2BF-0BED83F68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00B6-283C-4262-8CA9-C7E891C95C1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2E19E9-6127-B7BA-EA1F-B9EE8F74F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5C1455-40F7-B94A-D365-9736A0961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530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BF75A-E68F-FBF1-D4EE-1C30F6B99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7BFBEF-E9BB-B603-9EF7-733E4F97C1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0FB435-8D95-C8D4-98A7-78ADE31901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ED0A3A-53F3-169F-7493-5B125FAD0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00B6-283C-4262-8CA9-C7E891C95C1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F943E6-E1F8-154C-53E8-FABE954EC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531CBB-BE95-AF37-028F-564E9DB15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311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3471E7-6240-B0F6-9700-CDCEE0C70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5D4F2F-7ED8-F789-8B8A-0C7951A882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920D7-407F-50FD-9586-C0BA6FE4A7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7B00B6-283C-4262-8CA9-C7E891C95C1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4F72D6-E836-E332-F5E1-FEA04AE63E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18ED01-9B08-7EB9-697C-0C340ED3D9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412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rsdevs.com/blogs/what-is-docker-why-is-it-getting-popular" TargetMode="External"/><Relationship Id="rId2" Type="http://schemas.openxmlformats.org/officeDocument/2006/relationships/hyperlink" Target="https://www.docker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dureka.co/blog/types-of-artificial-intelligence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linbioinfosspa.es/content/rna-seq-pipeline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linbioinfosspa.es/content/rna-seq-pipelines" TargetMode="External"/><Relationship Id="rId2" Type="http://schemas.openxmlformats.org/officeDocument/2006/relationships/hyperlink" Target="https://www.edureka.co/blog/types-of-artificial-intelligenc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orangedatamining.com/" TargetMode="External"/><Relationship Id="rId2" Type="http://schemas.openxmlformats.org/officeDocument/2006/relationships/hyperlink" Target="https://www.edureka.co/blog/types-of-artificial-intelligence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rangedatamining.com/examples/?tag=Text+Mining" TargetMode="Externa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cyclopedia.pub/entry/48877" TargetMode="External"/><Relationship Id="rId2" Type="http://schemas.openxmlformats.org/officeDocument/2006/relationships/hyperlink" Target="https://www.edureka.co/blog/types-of-artificial-intelligenc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hyperlink" Target="https://www.uniprot.org/" TargetMode="External"/><Relationship Id="rId7" Type="http://schemas.openxmlformats.org/officeDocument/2006/relationships/hyperlink" Target="https://www.precision-analytics.ca/articles/a-primer-on-bioinformatics/" TargetMode="External"/><Relationship Id="rId2" Type="http://schemas.openxmlformats.org/officeDocument/2006/relationships/hyperlink" Target="https://www.ncbi.nlm.nih.gov/genbank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edureka.co/blog/types-of-artificial-intelligence/" TargetMode="External"/><Relationship Id="rId5" Type="http://schemas.openxmlformats.org/officeDocument/2006/relationships/hyperlink" Target="https://www.rcsb.org/" TargetMode="External"/><Relationship Id="rId4" Type="http://schemas.openxmlformats.org/officeDocument/2006/relationships/hyperlink" Target="https://www.ncbi.nlm.nih.gov/snp/rs268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dureka.co/blog/types-of-artificial-intelligence/" TargetMode="External"/><Relationship Id="rId2" Type="http://schemas.openxmlformats.org/officeDocument/2006/relationships/hyperlink" Target="https://genome.ucsc.edu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hyperlink" Target="https://www.precision-analytics.ca/articles/a-primer-on-bioinformatics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dureka.co/blog/types-of-artificial-intelligence/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esources.qiagenbioinformatics.com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blast.ncbi.nlm.nih.gov/Blast.cgi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esources.qiagenbioinformatics.com/" TargetMode="External"/><Relationship Id="rId4" Type="http://schemas.openxmlformats.org/officeDocument/2006/relationships/hyperlink" Target="https://www.edureka.co/blog/types-of-artificial-intelligence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dureka.co/blog/types-of-artificial-intelligence/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esources.qiagenbioinformatics.com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350668866_New_diagnostic_molecular_markers_and_biomarkers_in_odontogenic_tumors" TargetMode="External"/><Relationship Id="rId2" Type="http://schemas.openxmlformats.org/officeDocument/2006/relationships/hyperlink" Target="https://www.edureka.co/blog/types-of-artificial-intelligenc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350668866_New_diagnostic_molecular_markers_and_biomarkers_in_odontogenic_tumors" TargetMode="External"/><Relationship Id="rId2" Type="http://schemas.openxmlformats.org/officeDocument/2006/relationships/hyperlink" Target="https://www.edureka.co/blog/types-of-artificial-intelligenc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phylot.biobyte.de/" TargetMode="External"/><Relationship Id="rId2" Type="http://schemas.openxmlformats.org/officeDocument/2006/relationships/hyperlink" Target="https://www.ncbi.nlm.nih.gov/cgv/27845/9606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hyperlink" Target="https://www.azolifesciences.com/article/What-is-Molecular-Phylogenetics.aspx" TargetMode="External"/><Relationship Id="rId4" Type="http://schemas.openxmlformats.org/officeDocument/2006/relationships/hyperlink" Target="https://www.edureka.co/blog/types-of-artificial-intelligence/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dureka.co/blog/types-of-artificial-intelligence/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reative-proteomics.com/services/protein-structure-analysis-service.htm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dureka.co/blog/types-of-artificial-intelligence/" TargetMode="External"/><Relationship Id="rId2" Type="http://schemas.openxmlformats.org/officeDocument/2006/relationships/hyperlink" Target="position-specific%20scoring%20matrix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hyperlink" Target="https://www.creative-proteomics.com/services/protein-structure-analysis-service.htm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Molecular_Modeling.png" TargetMode="External"/><Relationship Id="rId2" Type="http://schemas.openxmlformats.org/officeDocument/2006/relationships/hyperlink" Target="https://www.edureka.co/blog/types-of-artificial-intelligenc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Molecular_Modeling.png" TargetMode="External"/><Relationship Id="rId2" Type="http://schemas.openxmlformats.org/officeDocument/2006/relationships/hyperlink" Target="https://www.edureka.co/blog/types-of-artificial-intelligenc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swissmodel.expasy.org/interactive" TargetMode="External"/><Relationship Id="rId7" Type="http://schemas.openxmlformats.org/officeDocument/2006/relationships/image" Target="../media/image27.png"/><Relationship Id="rId2" Type="http://schemas.openxmlformats.org/officeDocument/2006/relationships/hyperlink" Target="https://www.youtube.com/watch?v=NQhjAtCKgh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iki/File:Molecular_Modeling.png" TargetMode="External"/><Relationship Id="rId5" Type="http://schemas.openxmlformats.org/officeDocument/2006/relationships/hyperlink" Target="https://www.edureka.co/blog/types-of-artificial-intelligence/" TargetMode="External"/><Relationship Id="rId4" Type="http://schemas.openxmlformats.org/officeDocument/2006/relationships/hyperlink" Target="https://www.cgl.ucsf.edu/chimera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ecision-analytics.ca/articles/a-primer-on-bioinformatics/" TargetMode="External"/><Relationship Id="rId2" Type="http://schemas.openxmlformats.org/officeDocument/2006/relationships/hyperlink" Target="https://www.edureka.co/blog/types-of-artificial-intelligenc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dureka.co/blog/types-of-artificial-intelligence/" TargetMode="External"/><Relationship Id="rId2" Type="http://schemas.openxmlformats.org/officeDocument/2006/relationships/hyperlink" Target="https://en.wikipedia.org/wiki/Hodgkin%E2%80%93Huxley_mode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hyperlink" Target="https://www.precision-analytics.ca/articles/a-primer-on-bioinformatics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ecision-analytics.ca/articles/a-primer-on-bioinformatics/" TargetMode="External"/><Relationship Id="rId2" Type="http://schemas.openxmlformats.org/officeDocument/2006/relationships/hyperlink" Target="https://www.edureka.co/blog/types-of-artificial-intelligenc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github.com/miso-lims/miso-lim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heragenbio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1249C3E-EBAA-CD4D-9A7E-E653017CBCF6}"/>
              </a:ext>
            </a:extLst>
          </p:cNvPr>
          <p:cNvSpPr txBox="1"/>
          <p:nvPr/>
        </p:nvSpPr>
        <p:spPr>
          <a:xfrm>
            <a:off x="-412376" y="30928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2F353B-1563-4F4E-AC4F-91305758A443}"/>
              </a:ext>
            </a:extLst>
          </p:cNvPr>
          <p:cNvSpPr txBox="1"/>
          <p:nvPr/>
        </p:nvSpPr>
        <p:spPr>
          <a:xfrm>
            <a:off x="526916" y="994645"/>
            <a:ext cx="98930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415A6D"/>
                </a:solidFill>
                <a:latin typeface="FS Albert" panose="02000000040000020004" pitchFamily="50" charset="0"/>
              </a:rPr>
              <a:t>An Overview of Bioinformatics Applications</a:t>
            </a:r>
            <a:endParaRPr lang="en-GB" sz="4000" b="1" dirty="0">
              <a:solidFill>
                <a:srgbClr val="415A6D"/>
              </a:solidFill>
              <a:latin typeface="FS Albert" panose="02000000040000020004" pitchFamily="50" charset="0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E0AEE65-C16F-A648-9DA4-F28F813E165A}"/>
              </a:ext>
            </a:extLst>
          </p:cNvPr>
          <p:cNvSpPr txBox="1">
            <a:spLocks/>
          </p:cNvSpPr>
          <p:nvPr/>
        </p:nvSpPr>
        <p:spPr>
          <a:xfrm>
            <a:off x="572636" y="1929541"/>
            <a:ext cx="5846186" cy="46232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900" b="1" dirty="0">
                <a:solidFill>
                  <a:srgbClr val="415A6D"/>
                </a:solidFill>
                <a:latin typeface="FS Albert" panose="02000000040000020004" pitchFamily="50" charset="0"/>
              </a:rPr>
              <a:t>Fahad Almsned, M</a:t>
            </a:r>
            <a:r>
              <a:rPr lang="ar-SA" sz="2900" b="1" dirty="0">
                <a:solidFill>
                  <a:srgbClr val="415A6D"/>
                </a:solidFill>
                <a:latin typeface="FS Albert" panose="02000000040000020004" pitchFamily="50" charset="0"/>
              </a:rPr>
              <a:t>.</a:t>
            </a:r>
            <a:r>
              <a:rPr lang="en-GB" sz="2900" b="1" dirty="0">
                <a:solidFill>
                  <a:srgbClr val="415A6D"/>
                </a:solidFill>
                <a:latin typeface="FS Albert" panose="02000000040000020004" pitchFamily="50" charset="0"/>
              </a:rPr>
              <a:t>D</a:t>
            </a:r>
            <a:r>
              <a:rPr lang="ar-SA" sz="2900" b="1" dirty="0">
                <a:solidFill>
                  <a:srgbClr val="415A6D"/>
                </a:solidFill>
                <a:latin typeface="FS Albert" panose="02000000040000020004" pitchFamily="50" charset="0"/>
              </a:rPr>
              <a:t>.</a:t>
            </a:r>
            <a:r>
              <a:rPr lang="en-GB" sz="2900" b="1" dirty="0">
                <a:solidFill>
                  <a:srgbClr val="415A6D"/>
                </a:solidFill>
                <a:latin typeface="FS Albert" panose="02000000040000020004" pitchFamily="50" charset="0"/>
              </a:rPr>
              <a:t>, Ph</a:t>
            </a:r>
            <a:r>
              <a:rPr lang="ar-SA" sz="2900" b="1" dirty="0">
                <a:solidFill>
                  <a:srgbClr val="415A6D"/>
                </a:solidFill>
                <a:latin typeface="FS Albert" panose="02000000040000020004" pitchFamily="50" charset="0"/>
              </a:rPr>
              <a:t>.</a:t>
            </a:r>
            <a:r>
              <a:rPr lang="en-GB" sz="2900" b="1" dirty="0">
                <a:solidFill>
                  <a:srgbClr val="415A6D"/>
                </a:solidFill>
                <a:latin typeface="FS Albert" panose="02000000040000020004" pitchFamily="50" charset="0"/>
              </a:rPr>
              <a:t>D</a:t>
            </a:r>
            <a:r>
              <a:rPr lang="ar-SA" sz="2900" b="1" dirty="0">
                <a:solidFill>
                  <a:srgbClr val="415A6D"/>
                </a:solidFill>
                <a:latin typeface="FS Albert" panose="02000000040000020004" pitchFamily="50" charset="0"/>
              </a:rPr>
              <a:t>.</a:t>
            </a:r>
            <a:r>
              <a:rPr lang="en-GB" sz="2900" b="1" dirty="0">
                <a:solidFill>
                  <a:srgbClr val="415A6D"/>
                </a:solidFill>
                <a:latin typeface="FS Albert" panose="02000000040000020004" pitchFamily="50" charset="0"/>
              </a:rPr>
              <a:t>, M</a:t>
            </a:r>
            <a:r>
              <a:rPr lang="ar-SA" sz="2900" b="1" dirty="0">
                <a:solidFill>
                  <a:srgbClr val="415A6D"/>
                </a:solidFill>
                <a:latin typeface="FS Albert" panose="02000000040000020004" pitchFamily="50" charset="0"/>
              </a:rPr>
              <a:t>.</a:t>
            </a:r>
            <a:r>
              <a:rPr lang="en-GB" sz="2900" b="1" dirty="0">
                <a:solidFill>
                  <a:srgbClr val="415A6D"/>
                </a:solidFill>
                <a:latin typeface="FS Albert" panose="02000000040000020004" pitchFamily="50" charset="0"/>
              </a:rPr>
              <a:t>A</a:t>
            </a:r>
            <a:r>
              <a:rPr lang="ar-SA" sz="2900" b="1" dirty="0">
                <a:solidFill>
                  <a:srgbClr val="415A6D"/>
                </a:solidFill>
                <a:latin typeface="FS Albert" panose="02000000040000020004" pitchFamily="50" charset="0"/>
              </a:rPr>
              <a:t>.</a:t>
            </a:r>
            <a:r>
              <a:rPr lang="en-GB" sz="2900" b="1" dirty="0">
                <a:solidFill>
                  <a:srgbClr val="415A6D"/>
                </a:solidFill>
                <a:latin typeface="FS Albert" panose="02000000040000020004" pitchFamily="50" charset="0"/>
              </a:rPr>
              <a:t>S</a:t>
            </a:r>
            <a:r>
              <a:rPr lang="ar-SA" sz="2900" b="1" dirty="0">
                <a:solidFill>
                  <a:srgbClr val="415A6D"/>
                </a:solidFill>
                <a:latin typeface="FS Albert" panose="02000000040000020004" pitchFamily="50" charset="0"/>
              </a:rPr>
              <a:t>.</a:t>
            </a:r>
            <a:endParaRPr lang="en-GB" sz="2900" b="1" dirty="0">
              <a:solidFill>
                <a:srgbClr val="415A6D"/>
              </a:solidFill>
              <a:latin typeface="FS Albert" panose="02000000040000020004" pitchFamily="50" charset="0"/>
            </a:endParaRPr>
          </a:p>
        </p:txBody>
      </p:sp>
      <p:pic>
        <p:nvPicPr>
          <p:cNvPr id="1026" name="Picture 2" descr="Login Page">
            <a:extLst>
              <a:ext uri="{FF2B5EF4-FFF2-40B4-BE49-F238E27FC236}">
                <a16:creationId xmlns:a16="http://schemas.microsoft.com/office/drawing/2014/main" id="{BBA347A1-6298-CB74-BA79-140B6E1911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637" y="4788753"/>
            <a:ext cx="2250558" cy="1077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D0595E3-8225-CC8D-1CC4-9A25B6CE2EA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442804" y="2108804"/>
            <a:ext cx="4749196" cy="4749196"/>
          </a:xfrm>
          <a:prstGeom prst="rect">
            <a:avLst/>
          </a:prstGeom>
        </p:spPr>
      </p:pic>
      <p:pic>
        <p:nvPicPr>
          <p:cNvPr id="3" name="Picture 2" descr="Log Into Your Account - Eastern Health Cluster">
            <a:extLst>
              <a:ext uri="{FF2B5EF4-FFF2-40B4-BE49-F238E27FC236}">
                <a16:creationId xmlns:a16="http://schemas.microsoft.com/office/drawing/2014/main" id="{760660BE-B952-4BC7-E573-634217461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566" y="5967489"/>
            <a:ext cx="2782708" cy="676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4C8A3C-1FA6-E0F5-1075-3BE51AED44F9}"/>
              </a:ext>
            </a:extLst>
          </p:cNvPr>
          <p:cNvSpPr txBox="1"/>
          <p:nvPr/>
        </p:nvSpPr>
        <p:spPr>
          <a:xfrm>
            <a:off x="572637" y="2492660"/>
            <a:ext cx="886781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6891B0"/>
                </a:solidFill>
                <a:latin typeface="FS Albert" panose="02000000040000020004" pitchFamily="50" charset="0"/>
              </a:rPr>
              <a:t>Group Manager, Research and Development, Research Program at E1</a:t>
            </a:r>
          </a:p>
          <a:p>
            <a:r>
              <a:rPr lang="en-US" sz="2400" i="1" dirty="0">
                <a:solidFill>
                  <a:srgbClr val="5A7E9D"/>
                </a:solidFill>
                <a:latin typeface="FS Albert" panose="02000000040000020004" pitchFamily="50" charset="0"/>
              </a:rPr>
              <a:t>Director, Research Operations at KFSH-D</a:t>
            </a:r>
          </a:p>
          <a:p>
            <a:r>
              <a:rPr lang="en-US" sz="2400" i="1" dirty="0">
                <a:solidFill>
                  <a:srgbClr val="6891B0"/>
                </a:solidFill>
                <a:latin typeface="FS Albert" panose="02000000040000020004" pitchFamily="50" charset="0"/>
              </a:rPr>
              <a:t>Institutional Review Board (IRB) Chairperson at KFSH-D</a:t>
            </a:r>
          </a:p>
          <a:p>
            <a:r>
              <a:rPr lang="en-US" sz="2400" i="1" dirty="0">
                <a:solidFill>
                  <a:srgbClr val="5A7E9D"/>
                </a:solidFill>
                <a:latin typeface="FS Albert" panose="02000000040000020004" pitchFamily="50" charset="0"/>
              </a:rPr>
              <a:t>Affiliated Graduate Faculty at George Mason University</a:t>
            </a:r>
          </a:p>
          <a:p>
            <a:r>
              <a:rPr lang="en-US" sz="2400" i="1" dirty="0">
                <a:solidFill>
                  <a:srgbClr val="6891B0"/>
                </a:solidFill>
                <a:latin typeface="FS Albert" panose="02000000040000020004" pitchFamily="50" charset="0"/>
              </a:rPr>
              <a:t>R&amp;D Consultant and Member of the Board of Advisors at GeneoClinic</a:t>
            </a:r>
            <a:endParaRPr lang="en-GB" sz="2000" i="1" dirty="0">
              <a:solidFill>
                <a:srgbClr val="6891B0"/>
              </a:solidFill>
              <a:latin typeface="FS Albert" panose="02000000040000020004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D2AC17-9298-E522-B965-09139B04E5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49182" y="4771533"/>
            <a:ext cx="2026956" cy="20369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43CE26-2A1F-5529-F34E-DFEB7D19C3D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57499" y="5119477"/>
            <a:ext cx="1825017" cy="118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085957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3DAA0-B845-134E-7661-233706E82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For Biology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3C450-20AF-53CC-BFC0-3C0948035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852" y="1825625"/>
            <a:ext cx="5411700" cy="4328040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+mj-lt"/>
              </a:rPr>
              <a:t>Docker</a:t>
            </a:r>
          </a:p>
          <a:p>
            <a:pPr lvl="1"/>
            <a:r>
              <a:rPr lang="en-US" dirty="0">
                <a:latin typeface="+mj-lt"/>
              </a:rPr>
              <a:t>A platform designed to make creating, deploying, and running applications easier using </a:t>
            </a:r>
            <a:r>
              <a:rPr lang="en-US" b="1" u="sng" dirty="0">
                <a:latin typeface="+mj-lt"/>
              </a:rPr>
              <a:t>containers</a:t>
            </a:r>
            <a:r>
              <a:rPr lang="en-US" dirty="0">
                <a:latin typeface="+mj-lt"/>
              </a:rPr>
              <a:t>.</a:t>
            </a:r>
          </a:p>
          <a:p>
            <a:pPr lvl="1"/>
            <a:r>
              <a:rPr lang="en-US" dirty="0">
                <a:latin typeface="+mj-lt"/>
              </a:rPr>
              <a:t>Containers empower developers to </a:t>
            </a:r>
            <a:r>
              <a:rPr lang="en-US" b="1" dirty="0">
                <a:latin typeface="+mj-lt"/>
              </a:rPr>
              <a:t>encapsulate</a:t>
            </a:r>
            <a:r>
              <a:rPr lang="en-US" dirty="0">
                <a:latin typeface="+mj-lt"/>
              </a:rPr>
              <a:t> an application with all its </a:t>
            </a:r>
            <a:r>
              <a:rPr lang="en-US" b="1" dirty="0">
                <a:latin typeface="+mj-lt"/>
              </a:rPr>
              <a:t>necessary components</a:t>
            </a:r>
            <a:r>
              <a:rPr lang="en-US" dirty="0">
                <a:latin typeface="+mj-lt"/>
              </a:rPr>
              <a:t>, facilitating its distribution as a single, self-contained package. </a:t>
            </a:r>
          </a:p>
          <a:p>
            <a:pPr lvl="1"/>
            <a:r>
              <a:rPr lang="en-US" dirty="0">
                <a:latin typeface="+mj-lt"/>
              </a:rPr>
              <a:t>L</a:t>
            </a:r>
            <a:r>
              <a:rPr lang="en-US" i="0" dirty="0">
                <a:effectLst/>
                <a:latin typeface="+mj-lt"/>
              </a:rPr>
              <a:t>aunch this </a:t>
            </a:r>
            <a:r>
              <a:rPr lang="en-US" dirty="0">
                <a:latin typeface="+mj-lt"/>
              </a:rPr>
              <a:t>container</a:t>
            </a:r>
            <a:r>
              <a:rPr lang="en-US" i="0" dirty="0">
                <a:effectLst/>
                <a:latin typeface="+mj-lt"/>
              </a:rPr>
              <a:t> on any server (including the cloud) or a local machine (e.g., developer computer) (</a:t>
            </a:r>
            <a:r>
              <a:rPr lang="en-US" i="0" dirty="0">
                <a:effectLst/>
                <a:latin typeface="+mj-lt"/>
                <a:hlinkClick r:id="rId2"/>
              </a:rPr>
              <a:t>Docker</a:t>
            </a:r>
            <a:r>
              <a:rPr lang="en-US" i="0" dirty="0">
                <a:effectLst/>
                <a:latin typeface="+mj-lt"/>
              </a:rPr>
              <a:t>) </a:t>
            </a:r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654078-AE4C-5074-7DD8-FAA9B6CC77AE}"/>
              </a:ext>
            </a:extLst>
          </p:cNvPr>
          <p:cNvSpPr txBox="1"/>
          <p:nvPr/>
        </p:nvSpPr>
        <p:spPr>
          <a:xfrm>
            <a:off x="6096000" y="5167313"/>
            <a:ext cx="5257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100" dirty="0"/>
              <a:t>Source: </a:t>
            </a:r>
            <a:r>
              <a:rPr lang="en-US" sz="1100" dirty="0">
                <a:hlinkClick r:id="rId3"/>
              </a:rPr>
              <a:t>https://www.marsdevs.com/blogs/what-is-docker-why-is-it-getting-popular</a:t>
            </a:r>
            <a:r>
              <a:rPr lang="en-US" sz="1100" dirty="0"/>
              <a:t> 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030" name="Picture 6" descr="Docker Container">
            <a:extLst>
              <a:ext uri="{FF2B5EF4-FFF2-40B4-BE49-F238E27FC236}">
                <a16:creationId xmlns:a16="http://schemas.microsoft.com/office/drawing/2014/main" id="{2BAC2161-8E3C-0522-362A-C7EDEF3E76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83"/>
          <a:stretch/>
        </p:blipFill>
        <p:spPr bwMode="auto">
          <a:xfrm>
            <a:off x="5859552" y="1690687"/>
            <a:ext cx="7389365" cy="3709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2956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3DAA0-B845-134E-7661-233706E82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For Biology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3C450-20AF-53CC-BFC0-3C0948035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97087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Workflow and pipelining</a:t>
            </a:r>
          </a:p>
          <a:p>
            <a:pPr lvl="1"/>
            <a:r>
              <a:rPr lang="en-US" dirty="0">
                <a:latin typeface="+mj-lt"/>
              </a:rPr>
              <a:t>Structured processes facilitate </a:t>
            </a:r>
            <a:r>
              <a:rPr lang="en-US" b="1" dirty="0">
                <a:latin typeface="+mj-lt"/>
              </a:rPr>
              <a:t>efficient and reproducible </a:t>
            </a:r>
            <a:r>
              <a:rPr lang="en-US" dirty="0">
                <a:latin typeface="+mj-lt"/>
              </a:rPr>
              <a:t>results, where </a:t>
            </a:r>
            <a:r>
              <a:rPr lang="en-US" b="1" u="sng" dirty="0">
                <a:latin typeface="+mj-lt"/>
              </a:rPr>
              <a:t>sequential, automated, and documented</a:t>
            </a:r>
            <a:r>
              <a:rPr lang="en-US" b="1" dirty="0">
                <a:latin typeface="+mj-lt"/>
              </a:rPr>
              <a:t> </a:t>
            </a:r>
            <a:r>
              <a:rPr lang="en-US" dirty="0">
                <a:latin typeface="+mj-lt"/>
              </a:rPr>
              <a:t>steps are configured to handle data acquisition, processing, analysis, and output generation. (E.g., RNA-Seq Differential Expression vs. Variant Calling). </a:t>
            </a: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841836C-0A57-5036-BCC7-6C71004DE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7654" y="1774767"/>
            <a:ext cx="5750423" cy="40441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9E96EF-3207-C7E4-16EE-C55B7AFF2805}"/>
              </a:ext>
            </a:extLst>
          </p:cNvPr>
          <p:cNvSpPr txBox="1"/>
          <p:nvPr/>
        </p:nvSpPr>
        <p:spPr>
          <a:xfrm>
            <a:off x="6027654" y="5818909"/>
            <a:ext cx="50158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1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</a:t>
            </a:r>
            <a:r>
              <a:rPr lang="en-US" sz="1100" dirty="0"/>
              <a:t> </a:t>
            </a:r>
            <a:r>
              <a:rPr lang="en-US" sz="1100" dirty="0">
                <a:hlinkClick r:id="rId4"/>
              </a:rPr>
              <a:t>https://www.clinbioinfosspa.es/content/rna-seq-pipeline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695896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3DAA0-B845-134E-7661-233706E82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For Biology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3C450-20AF-53CC-BFC0-3C0948035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97087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Data mining - discovering patterns and extracting valuable insights from large datasets. (e.g., Clustering, Classification, and Anomaly Detection).</a:t>
            </a:r>
          </a:p>
          <a:p>
            <a:r>
              <a:rPr lang="en-US" dirty="0">
                <a:latin typeface="+mj-lt"/>
              </a:rPr>
              <a:t>Natural language processing - the interactions between computers and human (natural) languages</a:t>
            </a:r>
          </a:p>
          <a:p>
            <a:r>
              <a:rPr lang="en-US" dirty="0">
                <a:latin typeface="+mj-lt"/>
              </a:rPr>
              <a:t>Data visualization</a:t>
            </a: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9E96EF-3207-C7E4-16EE-C55B7AFF2805}"/>
              </a:ext>
            </a:extLst>
          </p:cNvPr>
          <p:cNvSpPr txBox="1"/>
          <p:nvPr/>
        </p:nvSpPr>
        <p:spPr>
          <a:xfrm>
            <a:off x="6499672" y="5167312"/>
            <a:ext cx="50158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1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</a:t>
            </a:r>
            <a:r>
              <a:rPr lang="en-US" sz="1100" dirty="0"/>
              <a:t> </a:t>
            </a:r>
            <a:r>
              <a:rPr lang="en-US" sz="1100" dirty="0">
                <a:hlinkClick r:id="rId3"/>
              </a:rPr>
              <a:t>https://www.clinbioinfosspa.es/content/rna-seq-pipelines</a:t>
            </a:r>
            <a:r>
              <a:rPr lang="en-US" sz="1100" dirty="0"/>
              <a:t> 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sz="1100" dirty="0"/>
          </a:p>
        </p:txBody>
      </p:sp>
      <p:pic>
        <p:nvPicPr>
          <p:cNvPr id="2050" name="Picture 2" descr="Classification of Data Mining Systems - Javatpoint">
            <a:extLst>
              <a:ext uri="{FF2B5EF4-FFF2-40B4-BE49-F238E27FC236}">
                <a16:creationId xmlns:a16="http://schemas.microsoft.com/office/drawing/2014/main" id="{BB82C2D3-871D-5B86-A6DF-2DF24B8D0A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9672" y="1713041"/>
            <a:ext cx="4071767" cy="3431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0992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3DAA0-B845-134E-7661-233706E82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For Biology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3C450-20AF-53CC-BFC0-3C0948035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97087" cy="4351338"/>
          </a:xfrm>
        </p:spPr>
        <p:txBody>
          <a:bodyPr>
            <a:normAutofit/>
          </a:bodyPr>
          <a:lstStyle/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9E96EF-3207-C7E4-16EE-C55B7AFF2805}"/>
              </a:ext>
            </a:extLst>
          </p:cNvPr>
          <p:cNvSpPr txBox="1"/>
          <p:nvPr/>
        </p:nvSpPr>
        <p:spPr>
          <a:xfrm>
            <a:off x="6240087" y="5647009"/>
            <a:ext cx="50158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1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</a:t>
            </a:r>
            <a:r>
              <a:rPr lang="en-US" sz="1100" dirty="0"/>
              <a:t> </a:t>
            </a:r>
            <a:r>
              <a:rPr lang="en-US" sz="1100" dirty="0">
                <a:hlinkClick r:id="rId3"/>
              </a:rPr>
              <a:t>https://orangedatamining.com/</a:t>
            </a:r>
            <a:r>
              <a:rPr lang="en-US" sz="11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089693-9266-0D9A-88C1-261D79F340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5749" y="1493180"/>
            <a:ext cx="5871059" cy="4351338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62DE7D3-781E-8BF2-9D7F-DD148CCCEFD3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509708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+mj-lt"/>
                <a:hlinkClick r:id="rId3"/>
              </a:rPr>
              <a:t>Orange 3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Open-source tools for machine learning and data visualization (Free).</a:t>
            </a:r>
          </a:p>
          <a:p>
            <a:pPr lvl="1"/>
            <a:r>
              <a:rPr lang="en-US" dirty="0">
                <a:latin typeface="+mj-lt"/>
              </a:rPr>
              <a:t>Visual Programming (No need for extensive coding skills).</a:t>
            </a:r>
          </a:p>
          <a:p>
            <a:pPr lvl="1"/>
            <a:r>
              <a:rPr lang="en-US" dirty="0">
                <a:latin typeface="+mj-lt"/>
              </a:rPr>
              <a:t>Interactive Data Visualization (Fast).</a:t>
            </a:r>
          </a:p>
          <a:p>
            <a:pPr lvl="1"/>
            <a:r>
              <a:rPr lang="en-US" dirty="0">
                <a:latin typeface="+mj-lt"/>
              </a:rPr>
              <a:t>Supports a variety of </a:t>
            </a:r>
            <a:r>
              <a:rPr lang="en-US" dirty="0">
                <a:latin typeface="+mj-lt"/>
                <a:hlinkClick r:id="rId5"/>
              </a:rPr>
              <a:t>Extensions</a:t>
            </a:r>
            <a:endParaRPr lang="en-US" dirty="0">
              <a:latin typeface="+mj-lt"/>
            </a:endParaRPr>
          </a:p>
          <a:p>
            <a:pPr lvl="1"/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04602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3DAA0-B845-134E-7661-233706E82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For Biology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9E96EF-3207-C7E4-16EE-C55B7AFF2805}"/>
              </a:ext>
            </a:extLst>
          </p:cNvPr>
          <p:cNvSpPr txBox="1"/>
          <p:nvPr/>
        </p:nvSpPr>
        <p:spPr>
          <a:xfrm>
            <a:off x="1699953" y="6140837"/>
            <a:ext cx="50158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1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</a:t>
            </a:r>
            <a:r>
              <a:rPr lang="en-US" sz="1100" dirty="0"/>
              <a:t> </a:t>
            </a:r>
            <a:r>
              <a:rPr lang="en-US" sz="1100" dirty="0">
                <a:hlinkClick r:id="rId3"/>
              </a:rPr>
              <a:t>https://encyclopedia.pub/entry/48877</a:t>
            </a:r>
            <a:r>
              <a:rPr lang="en-US" sz="1100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98BA35-9252-71A9-CC7D-47A20127BC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9953" y="1461746"/>
            <a:ext cx="8553113" cy="4679091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2B9DC26-9499-C45C-F579-C1822E4AF6CD}"/>
              </a:ext>
            </a:extLst>
          </p:cNvPr>
          <p:cNvSpPr/>
          <p:nvPr/>
        </p:nvSpPr>
        <p:spPr>
          <a:xfrm>
            <a:off x="3225801" y="1461746"/>
            <a:ext cx="2679699" cy="40255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CDE7425-78E3-5048-3821-6FACD1903AA9}"/>
              </a:ext>
            </a:extLst>
          </p:cNvPr>
          <p:cNvSpPr/>
          <p:nvPr/>
        </p:nvSpPr>
        <p:spPr>
          <a:xfrm>
            <a:off x="8060028" y="1453166"/>
            <a:ext cx="2584419" cy="49712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558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3DAA0-B845-134E-7661-233706E82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For Biology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3C450-20AF-53CC-BFC0-3C0948035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77942" cy="4351338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+mj-lt"/>
              </a:rPr>
              <a:t>Databases and knowledge management</a:t>
            </a:r>
          </a:p>
          <a:p>
            <a:pPr lvl="1"/>
            <a:r>
              <a:rPr lang="en-US" dirty="0">
                <a:latin typeface="+mj-lt"/>
                <a:hlinkClick r:id="rId2"/>
              </a:rPr>
              <a:t>GenBank</a:t>
            </a:r>
            <a:r>
              <a:rPr lang="en-US" dirty="0">
                <a:latin typeface="+mj-lt"/>
              </a:rPr>
              <a:t>: A global database of </a:t>
            </a:r>
            <a:r>
              <a:rPr lang="en-US" b="1" dirty="0">
                <a:latin typeface="+mj-lt"/>
              </a:rPr>
              <a:t>nucleotide</a:t>
            </a:r>
            <a:r>
              <a:rPr lang="en-US" dirty="0">
                <a:latin typeface="+mj-lt"/>
              </a:rPr>
              <a:t> </a:t>
            </a:r>
            <a:r>
              <a:rPr lang="en-US" b="1" dirty="0">
                <a:latin typeface="+mj-lt"/>
              </a:rPr>
              <a:t>sequences (DNA)</a:t>
            </a:r>
            <a:r>
              <a:rPr lang="en-US" dirty="0">
                <a:latin typeface="+mj-lt"/>
              </a:rPr>
              <a:t> from various organisms with comprehensive biological annotations.</a:t>
            </a:r>
          </a:p>
          <a:p>
            <a:pPr lvl="1"/>
            <a:r>
              <a:rPr lang="en-US" dirty="0">
                <a:latin typeface="+mj-lt"/>
                <a:hlinkClick r:id="rId3"/>
              </a:rPr>
              <a:t>UniProt</a:t>
            </a:r>
            <a:r>
              <a:rPr lang="en-US" dirty="0">
                <a:latin typeface="+mj-lt"/>
              </a:rPr>
              <a:t>: A detailed, curated </a:t>
            </a:r>
            <a:r>
              <a:rPr lang="en-US" b="1" dirty="0">
                <a:latin typeface="+mj-lt"/>
              </a:rPr>
              <a:t>protein sequence </a:t>
            </a:r>
            <a:r>
              <a:rPr lang="en-US" dirty="0">
                <a:latin typeface="+mj-lt"/>
              </a:rPr>
              <a:t>database that integrates and annotates protein information from multiple sources.</a:t>
            </a:r>
          </a:p>
          <a:p>
            <a:pPr lvl="1"/>
            <a:r>
              <a:rPr lang="en-US" dirty="0">
                <a:latin typeface="+mj-lt"/>
                <a:hlinkClick r:id="rId4"/>
              </a:rPr>
              <a:t>dbSNP</a:t>
            </a:r>
            <a:r>
              <a:rPr lang="en-US" dirty="0">
                <a:latin typeface="+mj-lt"/>
              </a:rPr>
              <a:t>: A repository for </a:t>
            </a:r>
            <a:r>
              <a:rPr lang="en-US" b="1" dirty="0">
                <a:latin typeface="+mj-lt"/>
              </a:rPr>
              <a:t>genetic variations</a:t>
            </a:r>
            <a:r>
              <a:rPr lang="en-US" dirty="0">
                <a:latin typeface="+mj-lt"/>
              </a:rPr>
              <a:t>, primarily single nucleotide polymorphisms, and small-scale mutations, used in genetic research.</a:t>
            </a:r>
          </a:p>
          <a:p>
            <a:pPr lvl="1"/>
            <a:r>
              <a:rPr lang="en-US" dirty="0">
                <a:latin typeface="+mj-lt"/>
                <a:hlinkClick r:id="rId5"/>
              </a:rPr>
              <a:t>PDB</a:t>
            </a:r>
            <a:r>
              <a:rPr lang="en-US" dirty="0">
                <a:latin typeface="+mj-lt"/>
              </a:rPr>
              <a:t>: An archive of three-dimensional structural data of biological molecules, crucial for studying molecular function and processes.</a:t>
            </a: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89F4B4-026F-07AF-795E-E3D30E1942C3}"/>
              </a:ext>
            </a:extLst>
          </p:cNvPr>
          <p:cNvSpPr txBox="1"/>
          <p:nvPr/>
        </p:nvSpPr>
        <p:spPr>
          <a:xfrm>
            <a:off x="7787939" y="5037513"/>
            <a:ext cx="42693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1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</a:t>
            </a:r>
            <a:r>
              <a:rPr lang="en-US" sz="1100" dirty="0"/>
              <a:t> </a:t>
            </a:r>
            <a:r>
              <a:rPr lang="en-US" sz="1100" dirty="0">
                <a:hlinkClick r:id="rId7"/>
              </a:rPr>
              <a:t>https://www.precision-analytics.ca/articles/a-primer-on-bioinformatics/</a:t>
            </a:r>
            <a:r>
              <a:rPr lang="en-US" sz="1100" dirty="0"/>
              <a:t>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E532D1-F177-2396-D771-2F63374DE2A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68243" y="1884539"/>
            <a:ext cx="4193798" cy="3152974"/>
          </a:xfrm>
          <a:prstGeom prst="rect">
            <a:avLst/>
          </a:prstGeom>
        </p:spPr>
      </p:pic>
      <p:sp>
        <p:nvSpPr>
          <p:cNvPr id="4" name="AutoShape 2" descr="HCC-DOCS">
            <a:extLst>
              <a:ext uri="{FF2B5EF4-FFF2-40B4-BE49-F238E27FC236}">
                <a16:creationId xmlns:a16="http://schemas.microsoft.com/office/drawing/2014/main" id="{16D47C5E-8CE1-3066-0C24-E01E1A3D4E5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481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3DAA0-B845-134E-7661-233706E82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For Biology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3C450-20AF-53CC-BFC0-3C0948035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77942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Databases and knowledge management</a:t>
            </a:r>
          </a:p>
          <a:p>
            <a:pPr lvl="1"/>
            <a:r>
              <a:rPr lang="en-US" dirty="0">
                <a:latin typeface="+mj-lt"/>
                <a:hlinkClick r:id="rId2"/>
              </a:rPr>
              <a:t>UCSC Genome Browser</a:t>
            </a:r>
            <a:r>
              <a:rPr lang="en-US" dirty="0">
                <a:latin typeface="+mj-lt"/>
              </a:rPr>
              <a:t>: an online tool that provides a rapid and reliable display of any requested portion of genomes at any scale, along with dozens of aligned </a:t>
            </a:r>
            <a:r>
              <a:rPr lang="en-US" b="1" u="sng" dirty="0">
                <a:latin typeface="+mj-lt"/>
              </a:rPr>
              <a:t>annotation tracks </a:t>
            </a:r>
            <a:r>
              <a:rPr lang="en-US" dirty="0">
                <a:latin typeface="+mj-lt"/>
              </a:rPr>
              <a:t>(genes, proteins, SNPs, etc.). It is widely used for genomic research, enabling users to </a:t>
            </a:r>
            <a:r>
              <a:rPr lang="en-US" u="sng" dirty="0">
                <a:latin typeface="+mj-lt"/>
              </a:rPr>
              <a:t>visually</a:t>
            </a:r>
            <a:r>
              <a:rPr lang="en-US" dirty="0">
                <a:latin typeface="+mj-lt"/>
              </a:rPr>
              <a:t> explore genomic data and annotations.</a:t>
            </a:r>
          </a:p>
          <a:p>
            <a:r>
              <a:rPr lang="en-US" dirty="0">
                <a:latin typeface="+mj-lt"/>
              </a:rPr>
              <a:t>High-performance computing</a:t>
            </a: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89F4B4-026F-07AF-795E-E3D30E1942C3}"/>
              </a:ext>
            </a:extLst>
          </p:cNvPr>
          <p:cNvSpPr txBox="1"/>
          <p:nvPr/>
        </p:nvSpPr>
        <p:spPr>
          <a:xfrm>
            <a:off x="7787939" y="5037513"/>
            <a:ext cx="42693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1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</a:t>
            </a:r>
            <a:r>
              <a:rPr lang="en-US" sz="1100" dirty="0"/>
              <a:t> </a:t>
            </a:r>
            <a:r>
              <a:rPr lang="en-US" sz="1100" dirty="0">
                <a:hlinkClick r:id="rId4"/>
              </a:rPr>
              <a:t>https://www.precision-analytics.ca/articles/a-primer-on-bioinformatics/</a:t>
            </a:r>
            <a:r>
              <a:rPr lang="en-US" sz="1100" dirty="0"/>
              <a:t>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E532D1-F177-2396-D771-2F63374DE2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8243" y="1884539"/>
            <a:ext cx="4193798" cy="3152974"/>
          </a:xfrm>
          <a:prstGeom prst="rect">
            <a:avLst/>
          </a:prstGeom>
        </p:spPr>
      </p:pic>
      <p:sp>
        <p:nvSpPr>
          <p:cNvPr id="4" name="AutoShape 2" descr="HCC-DOCS">
            <a:extLst>
              <a:ext uri="{FF2B5EF4-FFF2-40B4-BE49-F238E27FC236}">
                <a16:creationId xmlns:a16="http://schemas.microsoft.com/office/drawing/2014/main" id="{16D47C5E-8CE1-3066-0C24-E01E1A3D4E5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459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3DAA0-B845-134E-7661-233706E82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69668"/>
          </a:xfrm>
        </p:spPr>
        <p:txBody>
          <a:bodyPr>
            <a:normAutofit fontScale="90000"/>
          </a:bodyPr>
          <a:lstStyle/>
          <a:p>
            <a:pPr algn="ctr"/>
            <a:br>
              <a:rPr lang="en-US" sz="8800" dirty="0"/>
            </a:br>
            <a:r>
              <a:rPr lang="en-US" sz="8800" dirty="0"/>
              <a:t>Biology With Computers (Biology-oriented Topics)</a:t>
            </a:r>
            <a:br>
              <a:rPr lang="en-US" sz="8800" dirty="0"/>
            </a:b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2074961751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6F6F7-A207-473A-4D42-9CC7FE586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Biology With Computers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75A25-0746-DF2A-FAE5-DCD9708D5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13713" cy="4351338"/>
          </a:xfrm>
        </p:spPr>
        <p:txBody>
          <a:bodyPr>
            <a:normAutofit/>
          </a:bodyPr>
          <a:lstStyle/>
          <a:p>
            <a:r>
              <a:rPr lang="en-US" dirty="0"/>
              <a:t>Sequence analysis</a:t>
            </a:r>
          </a:p>
          <a:p>
            <a:pPr lvl="1"/>
            <a:r>
              <a:rPr lang="en-US" dirty="0"/>
              <a:t>It involves examining and interpreting biological sequences (DNA, RNA, or protein) to understand their structure, function, and evolution. </a:t>
            </a:r>
          </a:p>
          <a:p>
            <a:pPr lvl="1"/>
            <a:r>
              <a:rPr lang="en-US" dirty="0"/>
              <a:t>It employs computational methods to identify patterns, similarities, and anomalies.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AD913D-1415-6C3F-3CB6-AEA20721A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4798" y="2136372"/>
            <a:ext cx="4726182" cy="29223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354E3F-F471-D28C-A43F-037AF620E6F3}"/>
              </a:ext>
            </a:extLst>
          </p:cNvPr>
          <p:cNvSpPr txBox="1"/>
          <p:nvPr/>
        </p:nvSpPr>
        <p:spPr>
          <a:xfrm>
            <a:off x="6924798" y="5058728"/>
            <a:ext cx="42693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1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</a:t>
            </a:r>
            <a:r>
              <a:rPr lang="en-US" sz="1100" dirty="0"/>
              <a:t> </a:t>
            </a:r>
            <a:r>
              <a:rPr lang="en-US" sz="1100" dirty="0">
                <a:hlinkClick r:id="rId4"/>
              </a:rPr>
              <a:t>https://resources.qiagenbioinformatics.com/</a:t>
            </a:r>
            <a:r>
              <a:rPr lang="en-US" sz="1100" dirty="0"/>
              <a:t>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472027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6F6F7-A207-473A-4D42-9CC7FE586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Biology With Computers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75A25-0746-DF2A-FAE5-DCD9708D5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13713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Sequence analysis tools</a:t>
            </a:r>
          </a:p>
          <a:p>
            <a:pPr lvl="1"/>
            <a:r>
              <a:rPr lang="en-US" dirty="0">
                <a:hlinkClick r:id="rId2"/>
              </a:rPr>
              <a:t>BLAST</a:t>
            </a:r>
            <a:r>
              <a:rPr lang="en-US" dirty="0"/>
              <a:t> (Basic Local Alignment Search Tool): Compares nucleotide or protein sequences to sequence databases and calculates the statistical significance of matches.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Clustal Omega: A tool for multiple sequence alignment that helps in aligning DNA or protein sequences to identify regions of similarity.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AD913D-1415-6C3F-3CB6-AEA20721A0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4798" y="2136372"/>
            <a:ext cx="4726182" cy="29223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354E3F-F471-D28C-A43F-037AF620E6F3}"/>
              </a:ext>
            </a:extLst>
          </p:cNvPr>
          <p:cNvSpPr txBox="1"/>
          <p:nvPr/>
        </p:nvSpPr>
        <p:spPr>
          <a:xfrm>
            <a:off x="6924798" y="5058728"/>
            <a:ext cx="42693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1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</a:t>
            </a:r>
            <a:r>
              <a:rPr lang="en-US" sz="1100" dirty="0"/>
              <a:t> </a:t>
            </a:r>
            <a:r>
              <a:rPr lang="en-US" sz="1100" dirty="0">
                <a:hlinkClick r:id="rId5"/>
              </a:rPr>
              <a:t>https://resources.qiagenbioinformatics.com/</a:t>
            </a:r>
            <a:r>
              <a:rPr lang="en-US" sz="1100" dirty="0"/>
              <a:t>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867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E84E9A-89AC-4840-0134-F336899AC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Expertise and Career Milestones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E2AC15D-0CDF-5905-E9D6-C2076D3BDB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508" y="1616597"/>
            <a:ext cx="7724033" cy="5010626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latin typeface="+mj-lt"/>
              </a:rPr>
              <a:t>A </a:t>
            </a:r>
            <a:r>
              <a:rPr lang="en-US" sz="2900" b="1" dirty="0">
                <a:latin typeface="+mj-lt"/>
              </a:rPr>
              <a:t>Physician-Scientist focusing on Bio/Clinical/PH Informatics solutions, Precision Medicine, Computational Medicine, and Digital Healthcare Transformation.</a:t>
            </a:r>
            <a:endParaRPr lang="en-US" sz="2500" b="1" dirty="0">
              <a:latin typeface="+mj-lt"/>
            </a:endParaRPr>
          </a:p>
          <a:p>
            <a:pPr lvl="1">
              <a:lnSpc>
                <a:spcPct val="120000"/>
              </a:lnSpc>
            </a:pPr>
            <a:r>
              <a:rPr lang="en-US" sz="2500" dirty="0">
                <a:latin typeface="+mj-lt"/>
              </a:rPr>
              <a:t>M.B.B.S. from King Faisal University, Dammam (2007).</a:t>
            </a:r>
          </a:p>
          <a:p>
            <a:pPr lvl="1"/>
            <a:r>
              <a:rPr lang="en-US" sz="2500" dirty="0">
                <a:latin typeface="+mj-lt"/>
              </a:rPr>
              <a:t>House officer (Psychiatry) at KFHU, KFSH-D, Al-Amal complex, UCSD VA center, and Weiss Memorial Hospital (2007-2015).</a:t>
            </a:r>
          </a:p>
          <a:p>
            <a:pPr lvl="1"/>
            <a:r>
              <a:rPr lang="en-US" sz="2500" dirty="0">
                <a:latin typeface="+mj-lt"/>
              </a:rPr>
              <a:t>ECFMG certificate to practice in the US (2011).</a:t>
            </a:r>
          </a:p>
          <a:p>
            <a:pPr lvl="1"/>
            <a:r>
              <a:rPr lang="en-US" sz="2500" dirty="0">
                <a:latin typeface="+mj-lt"/>
              </a:rPr>
              <a:t>M.A.S. in Clinical Research from UCSD (2013).</a:t>
            </a:r>
          </a:p>
          <a:p>
            <a:pPr lvl="1"/>
            <a:r>
              <a:rPr lang="en-US" sz="2500" dirty="0">
                <a:latin typeface="+mj-lt"/>
              </a:rPr>
              <a:t>Research Associate at George Mason University (2016-2020)</a:t>
            </a:r>
          </a:p>
          <a:p>
            <a:pPr lvl="1"/>
            <a:r>
              <a:rPr lang="en-US" sz="2500" dirty="0">
                <a:latin typeface="+mj-lt"/>
              </a:rPr>
              <a:t>Ph.D. in Bioinformatics and Computational Biology from George Mason University (2020).</a:t>
            </a:r>
          </a:p>
          <a:p>
            <a:pPr lvl="1"/>
            <a:r>
              <a:rPr lang="en-US" sz="2500" dirty="0">
                <a:latin typeface="+mj-lt"/>
              </a:rPr>
              <a:t>Bioinformatics Staff Scientist at National Institutes of Health (NIH) - National Institute of Neurological Disorders &amp; Stroke (NINDS)  (2020-2022).</a:t>
            </a:r>
            <a:endParaRPr lang="en-US" sz="2900" dirty="0"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en-US" sz="2900" b="1" dirty="0">
                <a:latin typeface="+mj-lt"/>
              </a:rPr>
              <a:t>Currently</a:t>
            </a:r>
          </a:p>
          <a:p>
            <a:pPr lvl="1">
              <a:lnSpc>
                <a:spcPct val="120000"/>
              </a:lnSpc>
            </a:pPr>
            <a:r>
              <a:rPr lang="en-US" sz="2500" dirty="0">
                <a:latin typeface="+mj-lt"/>
              </a:rPr>
              <a:t>Group Manager, Research and Development, Research Program (2024-).</a:t>
            </a:r>
          </a:p>
          <a:p>
            <a:pPr lvl="1"/>
            <a:r>
              <a:rPr lang="en-US" sz="2500" dirty="0">
                <a:latin typeface="+mj-lt"/>
              </a:rPr>
              <a:t>Director, Research Operations at RC-KKMC (2022-).</a:t>
            </a:r>
          </a:p>
          <a:p>
            <a:pPr lvl="1"/>
            <a:r>
              <a:rPr lang="en-US" sz="2500" dirty="0">
                <a:latin typeface="+mj-lt"/>
              </a:rPr>
              <a:t>R&amp;D Consultant and Member of the Board of Advisors at GeneoClinic (2023-). </a:t>
            </a:r>
          </a:p>
          <a:p>
            <a:pPr lvl="1"/>
            <a:r>
              <a:rPr lang="en-US" sz="2500" dirty="0">
                <a:latin typeface="+mj-lt"/>
              </a:rPr>
              <a:t>Affiliated Graduate Faculty at George Mason University (2023-)</a:t>
            </a:r>
          </a:p>
          <a:p>
            <a:pPr lvl="1"/>
            <a:r>
              <a:rPr lang="en-US" sz="2500" dirty="0">
                <a:latin typeface="+mj-lt"/>
              </a:rPr>
              <a:t>Institutional Review Board (IRB) Chairperson at KFSH-D (2023-).</a:t>
            </a:r>
          </a:p>
          <a:p>
            <a:pPr lvl="1"/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E93BA5-F652-A76E-AB87-72E2DFB9C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2444" y="731774"/>
            <a:ext cx="1126928" cy="11269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870C63-7F9E-963D-2062-CEF2504BF3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9776" y="445167"/>
            <a:ext cx="2811965" cy="17464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E03E01E-10F6-DC52-93D3-30C1E085C1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80823" y="2637845"/>
            <a:ext cx="1591372" cy="10847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6168A9-7950-3ED4-28DA-1A2EC618D6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1005" y="3733566"/>
            <a:ext cx="1081207" cy="10812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F917A81-463C-9014-2366-4FB5670885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76329" y="3722630"/>
            <a:ext cx="1409631" cy="9162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0218E8A-FAC0-4214-AC83-F0748285C7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09587" y="4984411"/>
            <a:ext cx="3603247" cy="79508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8BD48EA-2D34-BEE1-893D-FFC4D825A76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17098" y="1979041"/>
            <a:ext cx="3259859" cy="789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F4C0643-4760-4B74-79D1-1E7CD33F88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96155" y="2837344"/>
            <a:ext cx="1873837" cy="66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761230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6F6F7-A207-473A-4D42-9CC7FE586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Biology With Computers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75A25-0746-DF2A-FAE5-DCD9708D5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13713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Sequence analysis tools</a:t>
            </a:r>
          </a:p>
          <a:p>
            <a:pPr lvl="1"/>
            <a:r>
              <a:rPr lang="en-US" dirty="0"/>
              <a:t>MUSCLE (Multiple Sequence Comparison by Log-Expectation): A multiple sequence alignment program designed for high accuracy in aligning diverse protein sequences.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Bowtie: An ultrafast, memory-efficient tool for aligning sequencing reads to long reference sequences, commonly used in genome-wide analysis.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AD913D-1415-6C3F-3CB6-AEA20721A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4798" y="2136372"/>
            <a:ext cx="4726182" cy="29223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354E3F-F471-D28C-A43F-037AF620E6F3}"/>
              </a:ext>
            </a:extLst>
          </p:cNvPr>
          <p:cNvSpPr txBox="1"/>
          <p:nvPr/>
        </p:nvSpPr>
        <p:spPr>
          <a:xfrm>
            <a:off x="6924798" y="5058728"/>
            <a:ext cx="42693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1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</a:t>
            </a:r>
            <a:r>
              <a:rPr lang="en-US" sz="1100" dirty="0"/>
              <a:t> </a:t>
            </a:r>
            <a:r>
              <a:rPr lang="en-US" sz="1100" dirty="0">
                <a:hlinkClick r:id="rId4"/>
              </a:rPr>
              <a:t>https://resources.qiagenbioinformatics.com/</a:t>
            </a:r>
            <a:r>
              <a:rPr lang="en-US" sz="1100" dirty="0"/>
              <a:t>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07337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6F6F7-A207-473A-4D42-9CC7FE586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Biology With Computers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75A25-0746-DF2A-FAE5-DCD9708D5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113713" cy="488445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-Omics</a:t>
            </a:r>
          </a:p>
          <a:p>
            <a:pPr lvl="1"/>
            <a:r>
              <a:rPr lang="en-US" dirty="0"/>
              <a:t>Genomics: Study of the complete set of DNA (the genome) within a cell of an organism.</a:t>
            </a:r>
          </a:p>
          <a:p>
            <a:pPr lvl="1"/>
            <a:r>
              <a:rPr lang="en-US" dirty="0"/>
              <a:t>Epigenomics: Analysis of the complete set of epigenetic modifications on a cell’s genetic material.</a:t>
            </a:r>
          </a:p>
          <a:p>
            <a:pPr lvl="1"/>
            <a:r>
              <a:rPr lang="en-US" dirty="0"/>
              <a:t>Transcriptomics: Analysis of the complete set of RNA transcripts produced by the genome.</a:t>
            </a:r>
          </a:p>
          <a:p>
            <a:pPr lvl="1"/>
            <a:r>
              <a:rPr lang="en-US" dirty="0"/>
              <a:t>Proteomics: Study the entire set of proteins within a cell or organism, including their modifications and interactions.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354E3F-F471-D28C-A43F-037AF620E6F3}"/>
              </a:ext>
            </a:extLst>
          </p:cNvPr>
          <p:cNvSpPr txBox="1"/>
          <p:nvPr/>
        </p:nvSpPr>
        <p:spPr>
          <a:xfrm>
            <a:off x="6324612" y="5753533"/>
            <a:ext cx="543374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1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</a:t>
            </a:r>
            <a:r>
              <a:rPr lang="en-US" sz="1100" dirty="0"/>
              <a:t> </a:t>
            </a:r>
            <a:r>
              <a:rPr lang="en-US" sz="1100" dirty="0">
                <a:hlinkClick r:id="rId3"/>
              </a:rPr>
              <a:t>https://www.researchgate.net/publication/350668866_New_diagnostic_molecular_markers_and_biomarkers_in_odontogenic_tumors</a:t>
            </a:r>
            <a:r>
              <a:rPr lang="en-US" sz="1100" dirty="0"/>
              <a:t>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85D805-4BE0-B127-05DA-33E6DEBD8E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612" y="1762305"/>
            <a:ext cx="5480685" cy="399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946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6F6F7-A207-473A-4D42-9CC7FE586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Biology With Computers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75A25-0746-DF2A-FAE5-DCD9708D5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13713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-Omics</a:t>
            </a:r>
          </a:p>
          <a:p>
            <a:pPr lvl="1"/>
            <a:r>
              <a:rPr lang="en-US" dirty="0"/>
              <a:t>Metabolomics: Study the complete set of metabolites and small molecule substrates/products of metabolic reactions in a biological specimen.</a:t>
            </a:r>
          </a:p>
          <a:p>
            <a:pPr lvl="1"/>
            <a:r>
              <a:rPr lang="en-US" dirty="0"/>
              <a:t>Microbiomics: Study of the microorganisms in a particular environment, including their genomes.</a:t>
            </a:r>
          </a:p>
          <a:p>
            <a:pPr lvl="1"/>
            <a:r>
              <a:rPr lang="en-US" dirty="0"/>
              <a:t>Pharmacogenomics: Study of how genes affect a person's response to drugs, aiming to develop rational means to optimize drug therapy.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354E3F-F471-D28C-A43F-037AF620E6F3}"/>
              </a:ext>
            </a:extLst>
          </p:cNvPr>
          <p:cNvSpPr txBox="1"/>
          <p:nvPr/>
        </p:nvSpPr>
        <p:spPr>
          <a:xfrm>
            <a:off x="6324612" y="5753533"/>
            <a:ext cx="543374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1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</a:t>
            </a:r>
            <a:r>
              <a:rPr lang="en-US" sz="1100" dirty="0"/>
              <a:t> </a:t>
            </a:r>
            <a:r>
              <a:rPr lang="en-US" sz="1100" dirty="0">
                <a:hlinkClick r:id="rId3"/>
              </a:rPr>
              <a:t>https://www.researchgate.net/publication/350668866_New_diagnostic_molecular_markers_and_biomarkers_in_odontogenic_tumors</a:t>
            </a:r>
            <a:r>
              <a:rPr lang="en-US" sz="1100" dirty="0"/>
              <a:t>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85D805-4BE0-B127-05DA-33E6DEBD8E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612" y="1762305"/>
            <a:ext cx="5480685" cy="399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946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6F6F7-A207-473A-4D42-9CC7FE586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Biology With Computers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75A25-0746-DF2A-FAE5-DCD9708D5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13713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Phylogenetics - the study of the evolutionary history and relationships among individuals or groups of organisms (e.g., species or populations). (</a:t>
            </a:r>
            <a:r>
              <a:rPr lang="en-US" dirty="0">
                <a:hlinkClick r:id="rId2"/>
              </a:rPr>
              <a:t>NCBI</a:t>
            </a:r>
            <a:r>
              <a:rPr lang="en-US" dirty="0"/>
              <a:t>) (</a:t>
            </a:r>
            <a:r>
              <a:rPr lang="en-US" dirty="0">
                <a:hlinkClick r:id="rId3"/>
              </a:rPr>
              <a:t>https://phylot.biobyte.de</a:t>
            </a:r>
            <a:r>
              <a:rPr lang="en-US">
                <a:hlinkClick r:id="rId3"/>
              </a:rPr>
              <a:t>/</a:t>
            </a:r>
            <a:r>
              <a:rPr lang="en-US"/>
              <a:t>)</a:t>
            </a:r>
            <a:endParaRPr lang="en-US" dirty="0"/>
          </a:p>
          <a:p>
            <a:r>
              <a:rPr lang="en-US" dirty="0"/>
              <a:t>Utilizes genetic data, such as DNA sequences, to reconstruct evolutionary trees (phylogenies) and examine how species are related through common ancestry.</a:t>
            </a:r>
          </a:p>
          <a:p>
            <a:r>
              <a:rPr lang="en-US" dirty="0"/>
              <a:t>Helps understand the patterns of evolution, biodiversity, and the transmission of diseases.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354E3F-F471-D28C-A43F-037AF620E6F3}"/>
              </a:ext>
            </a:extLst>
          </p:cNvPr>
          <p:cNvSpPr txBox="1"/>
          <p:nvPr/>
        </p:nvSpPr>
        <p:spPr>
          <a:xfrm>
            <a:off x="6324612" y="5753533"/>
            <a:ext cx="54337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1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</a:t>
            </a:r>
            <a:r>
              <a:rPr lang="en-US" sz="1100" dirty="0"/>
              <a:t> </a:t>
            </a:r>
            <a:r>
              <a:rPr lang="en-US" sz="1100" dirty="0">
                <a:hlinkClick r:id="rId5"/>
              </a:rPr>
              <a:t>https://www.azolifesciences.com/article/What-is-Molecular-Phylogenetics.aspx</a:t>
            </a:r>
            <a:r>
              <a:rPr lang="en-US" sz="1100" dirty="0"/>
              <a:t>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58496E-1FEA-70B6-49D6-49BE160847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6842" y="1525082"/>
            <a:ext cx="4843307" cy="411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928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3DAA0-B845-134E-7661-233706E82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69668"/>
          </a:xfrm>
        </p:spPr>
        <p:txBody>
          <a:bodyPr>
            <a:normAutofit/>
          </a:bodyPr>
          <a:lstStyle/>
          <a:p>
            <a:pPr algn="ctr"/>
            <a:r>
              <a:rPr lang="en-US" sz="8000" dirty="0"/>
              <a:t>Mathematics For Biology (Math-oriented Topics)</a:t>
            </a:r>
          </a:p>
        </p:txBody>
      </p:sp>
    </p:spTree>
    <p:extLst>
      <p:ext uri="{BB962C8B-B14F-4D97-AF65-F5344CB8AC3E}">
        <p14:creationId xmlns:p14="http://schemas.microsoft.com/office/powerpoint/2010/main" val="153791367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DE67B-2548-6827-6045-779566000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Mathematics For Biology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2F4F6D-9F14-95A8-8B3F-D33A14245B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810"/>
          <a:stretch/>
        </p:blipFill>
        <p:spPr>
          <a:xfrm>
            <a:off x="6747452" y="1989305"/>
            <a:ext cx="5776477" cy="368859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5ECE7-5C43-665B-3552-48D8934F5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7114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Systems Biology</a:t>
            </a:r>
          </a:p>
          <a:p>
            <a:pPr lvl="1"/>
            <a:r>
              <a:rPr lang="en-US" dirty="0"/>
              <a:t>Focuses on the complex interactions within biological systems, aiming to understand and model them comprehensively (</a:t>
            </a:r>
            <a:r>
              <a:rPr lang="en-US" b="0" i="0" dirty="0">
                <a:solidFill>
                  <a:srgbClr val="040C28"/>
                </a:solidFill>
                <a:effectLst/>
                <a:latin typeface="Google Sans"/>
              </a:rPr>
              <a:t> putting its pieces together</a:t>
            </a:r>
            <a:r>
              <a:rPr lang="en-US" dirty="0"/>
              <a:t>).</a:t>
            </a:r>
          </a:p>
          <a:p>
            <a:pPr lvl="1"/>
            <a:r>
              <a:rPr lang="en-US" dirty="0"/>
              <a:t>Combines experimental and computational methods to study the relationships and dynamics between various biological components such as genes, proteins, and metabolic pathways. </a:t>
            </a:r>
          </a:p>
          <a:p>
            <a:pPr lvl="1"/>
            <a:r>
              <a:rPr lang="en-US" dirty="0"/>
              <a:t>Insights into the behavior of entire biological networks, predict system responses to changes, and ultimately improve understanding of diseases and their treatments.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4C5DBA-FFC1-116D-6878-544D9547C5C9}"/>
              </a:ext>
            </a:extLst>
          </p:cNvPr>
          <p:cNvSpPr txBox="1"/>
          <p:nvPr/>
        </p:nvSpPr>
        <p:spPr>
          <a:xfrm>
            <a:off x="7227010" y="5677897"/>
            <a:ext cx="46705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1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</a:t>
            </a:r>
            <a:r>
              <a:rPr lang="en-US" sz="1100" dirty="0"/>
              <a:t> </a:t>
            </a:r>
            <a:r>
              <a:rPr lang="en-US" sz="1100" dirty="0">
                <a:hlinkClick r:id="rId4"/>
              </a:rPr>
              <a:t>https://www.creative-proteomics.com/services/protein-structure-analysis-service.htm</a:t>
            </a:r>
            <a:r>
              <a:rPr lang="en-US" sz="1100" dirty="0"/>
              <a:t>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5376730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3DAA0-B845-134E-7661-233706E82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69668"/>
          </a:xfrm>
        </p:spPr>
        <p:txBody>
          <a:bodyPr>
            <a:normAutofit/>
          </a:bodyPr>
          <a:lstStyle/>
          <a:p>
            <a:pPr algn="ctr"/>
            <a:r>
              <a:rPr lang="en-US" sz="8000" dirty="0"/>
              <a:t>Biochemistry With Computers (Chemistry-oriented Topics)</a:t>
            </a:r>
          </a:p>
        </p:txBody>
      </p:sp>
    </p:spTree>
    <p:extLst>
      <p:ext uri="{BB962C8B-B14F-4D97-AF65-F5344CB8AC3E}">
        <p14:creationId xmlns:p14="http://schemas.microsoft.com/office/powerpoint/2010/main" val="3121765943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6F6F7-A207-473A-4D42-9CC7FE586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Biochemistry With Computers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75A25-0746-DF2A-FAE5-DCD9708D5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13713" cy="4351338"/>
          </a:xfrm>
        </p:spPr>
        <p:txBody>
          <a:bodyPr>
            <a:normAutofit/>
          </a:bodyPr>
          <a:lstStyle/>
          <a:p>
            <a:r>
              <a:rPr lang="en-US" dirty="0"/>
              <a:t>Protein Structure Analysis</a:t>
            </a:r>
          </a:p>
          <a:p>
            <a:pPr lvl="1"/>
            <a:r>
              <a:rPr lang="en-US" dirty="0"/>
              <a:t>Study of the 3D arrangement of atoms within a protein.</a:t>
            </a:r>
          </a:p>
          <a:p>
            <a:pPr lvl="1"/>
            <a:r>
              <a:rPr lang="en-US" dirty="0"/>
              <a:t>Crucial for understanding its function and interaction with other molecules.</a:t>
            </a:r>
          </a:p>
          <a:p>
            <a:pPr lvl="1"/>
            <a:r>
              <a:rPr lang="en-US" dirty="0"/>
              <a:t>Techniques such as X-ray crystallography, NMR spectroscopy, and cryo-electron microscopy are commonly used to determine structures (</a:t>
            </a:r>
            <a:r>
              <a:rPr lang="en-US" dirty="0">
                <a:hlinkClick r:id="rId2"/>
              </a:rPr>
              <a:t>PDB</a:t>
            </a:r>
            <a:r>
              <a:rPr lang="en-US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354E3F-F471-D28C-A43F-037AF620E6F3}"/>
              </a:ext>
            </a:extLst>
          </p:cNvPr>
          <p:cNvSpPr txBox="1"/>
          <p:nvPr/>
        </p:nvSpPr>
        <p:spPr>
          <a:xfrm>
            <a:off x="7282709" y="6262519"/>
            <a:ext cx="46705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1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</a:t>
            </a:r>
            <a:r>
              <a:rPr lang="en-US" sz="1100" dirty="0"/>
              <a:t> </a:t>
            </a:r>
            <a:r>
              <a:rPr lang="en-US" sz="1100" dirty="0">
                <a:hlinkClick r:id="rId4"/>
              </a:rPr>
              <a:t>https://www.creative-proteomics.com/services/protein-structure-analysis-service.htm</a:t>
            </a:r>
            <a:r>
              <a:rPr lang="en-US" sz="1100" dirty="0"/>
              <a:t>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5793DB-A1DB-7454-9EDF-26F1382054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6462" y="365125"/>
            <a:ext cx="3419089" cy="590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13933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DE67B-2548-6827-6045-779566000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Biochemistry With Computers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5ECE7-5C43-665B-3552-48D8934F5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71140" cy="4351338"/>
          </a:xfrm>
        </p:spPr>
        <p:txBody>
          <a:bodyPr>
            <a:normAutofit/>
          </a:bodyPr>
          <a:lstStyle/>
          <a:p>
            <a:r>
              <a:rPr lang="en-US" dirty="0"/>
              <a:t>Molecular Modeling</a:t>
            </a:r>
          </a:p>
          <a:p>
            <a:pPr lvl="1"/>
            <a:r>
              <a:rPr lang="en-US" dirty="0"/>
              <a:t>A broad field encompasses various computational techniques used to visualize, simulate, and analyze the </a:t>
            </a:r>
            <a:r>
              <a:rPr lang="en-US" b="1" dirty="0"/>
              <a:t>structures and functions of molecules</a:t>
            </a:r>
            <a:r>
              <a:rPr lang="en-US" dirty="0"/>
              <a:t>, especially large biological </a:t>
            </a:r>
            <a:r>
              <a:rPr lang="en-US" b="1" dirty="0"/>
              <a:t>macromolecules</a:t>
            </a:r>
            <a:r>
              <a:rPr lang="en-US" dirty="0"/>
              <a:t> like proteins, DNA, and RNA. </a:t>
            </a:r>
          </a:p>
          <a:p>
            <a:pPr lvl="1"/>
            <a:r>
              <a:rPr lang="en-US" dirty="0"/>
              <a:t>Techniques include energy minimization, molecular dynamics, docking studies, and quantum mechanics.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4C5DBA-FFC1-116D-6878-544D9547C5C9}"/>
              </a:ext>
            </a:extLst>
          </p:cNvPr>
          <p:cNvSpPr txBox="1"/>
          <p:nvPr/>
        </p:nvSpPr>
        <p:spPr>
          <a:xfrm>
            <a:off x="7186585" y="5159165"/>
            <a:ext cx="46705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1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</a:t>
            </a:r>
            <a:r>
              <a:rPr lang="en-US" sz="1100" dirty="0"/>
              <a:t> </a:t>
            </a:r>
            <a:r>
              <a:rPr lang="en-US" sz="1100" dirty="0">
                <a:hlinkClick r:id="rId3"/>
              </a:rPr>
              <a:t>https://commons.wikimedia.org/wiki/File:Molecular_Modeling.png</a:t>
            </a:r>
            <a:r>
              <a:rPr lang="en-US" sz="1100" dirty="0"/>
              <a:t>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BA2660E-E5FE-D043-C16E-854737E59D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645" y="2083976"/>
            <a:ext cx="4948777" cy="3075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9687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DE67B-2548-6827-6045-779566000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Biochemistry With Computers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5ECE7-5C43-665B-3552-48D8934F5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71140" cy="4351338"/>
          </a:xfrm>
        </p:spPr>
        <p:txBody>
          <a:bodyPr>
            <a:normAutofit/>
          </a:bodyPr>
          <a:lstStyle/>
          <a:p>
            <a:r>
              <a:rPr lang="en-US" dirty="0"/>
              <a:t>Molecular Modeling</a:t>
            </a:r>
          </a:p>
          <a:p>
            <a:pPr lvl="1"/>
            <a:r>
              <a:rPr lang="en-US" dirty="0"/>
              <a:t>Help predict molecular structures, understand chemical properties, and design drugs by simulating interactions between molecules and their environments. </a:t>
            </a:r>
            <a:endParaRPr lang="ar-SA"/>
          </a:p>
          <a:p>
            <a:pPr lvl="1"/>
            <a:r>
              <a:rPr lang="en-US"/>
              <a:t>Molecular </a:t>
            </a:r>
            <a:r>
              <a:rPr lang="en-US" dirty="0"/>
              <a:t>modeling is crucial in drug design and the understanding of disease mechanisms at the molecular level.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4C5DBA-FFC1-116D-6878-544D9547C5C9}"/>
              </a:ext>
            </a:extLst>
          </p:cNvPr>
          <p:cNvSpPr txBox="1"/>
          <p:nvPr/>
        </p:nvSpPr>
        <p:spPr>
          <a:xfrm>
            <a:off x="7186585" y="5159165"/>
            <a:ext cx="46705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1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</a:t>
            </a:r>
            <a:r>
              <a:rPr lang="en-US" sz="1100" dirty="0"/>
              <a:t> </a:t>
            </a:r>
            <a:r>
              <a:rPr lang="en-US" sz="1100" dirty="0">
                <a:hlinkClick r:id="rId3"/>
              </a:rPr>
              <a:t>https://commons.wikimedia.org/wiki/File:Molecular_Modeling.png</a:t>
            </a:r>
            <a:r>
              <a:rPr lang="en-US" sz="1100" dirty="0"/>
              <a:t>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BA2660E-E5FE-D043-C16E-854737E59D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645" y="2083976"/>
            <a:ext cx="4948777" cy="3075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4946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3DAA0-B845-134E-7661-233706E82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69668"/>
          </a:xfrm>
        </p:spPr>
        <p:txBody>
          <a:bodyPr>
            <a:normAutofit/>
          </a:bodyPr>
          <a:lstStyle/>
          <a:p>
            <a:pPr algn="ctr"/>
            <a:r>
              <a:rPr lang="en-US" sz="8000" dirty="0"/>
              <a:t>What is Bioinformatics?</a:t>
            </a:r>
          </a:p>
        </p:txBody>
      </p:sp>
    </p:spTree>
    <p:extLst>
      <p:ext uri="{BB962C8B-B14F-4D97-AF65-F5344CB8AC3E}">
        <p14:creationId xmlns:p14="http://schemas.microsoft.com/office/powerpoint/2010/main" val="933779678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DE67B-2548-6827-6045-779566000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Biochemistry With Computers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5ECE7-5C43-665B-3552-48D8934F5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71140" cy="4351338"/>
          </a:xfrm>
        </p:spPr>
        <p:txBody>
          <a:bodyPr>
            <a:normAutofit/>
          </a:bodyPr>
          <a:lstStyle/>
          <a:p>
            <a:r>
              <a:rPr lang="en-US" dirty="0"/>
              <a:t>Molecular Modeling</a:t>
            </a:r>
          </a:p>
          <a:p>
            <a:pPr lvl="1"/>
            <a:r>
              <a:rPr lang="en-US" dirty="0"/>
              <a:t>Computational tools like </a:t>
            </a:r>
            <a:r>
              <a:rPr lang="en-US" dirty="0">
                <a:hlinkClick r:id="rId2"/>
              </a:rPr>
              <a:t>molecular dynamics simulations</a:t>
            </a:r>
            <a:r>
              <a:rPr lang="en-US" dirty="0"/>
              <a:t>, </a:t>
            </a:r>
            <a:r>
              <a:rPr lang="en-US" dirty="0">
                <a:hlinkClick r:id="rId3"/>
              </a:rPr>
              <a:t>homology modeling</a:t>
            </a:r>
            <a:r>
              <a:rPr lang="en-US" dirty="0"/>
              <a:t>, and structure visualization software (e.g., </a:t>
            </a:r>
            <a:r>
              <a:rPr lang="en-US" dirty="0" err="1"/>
              <a:t>PyMOL</a:t>
            </a:r>
            <a:r>
              <a:rPr lang="en-US" dirty="0"/>
              <a:t> and </a:t>
            </a:r>
            <a:r>
              <a:rPr lang="en-US" dirty="0">
                <a:hlinkClick r:id="rId4"/>
              </a:rPr>
              <a:t>Chimera</a:t>
            </a:r>
            <a:r>
              <a:rPr lang="en-US" dirty="0"/>
              <a:t>) are vital for analyzing and interpreting protein structures. This analysis helps in drug design, understanding disease mechanisms, and engineering enzymes.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4C5DBA-FFC1-116D-6878-544D9547C5C9}"/>
              </a:ext>
            </a:extLst>
          </p:cNvPr>
          <p:cNvSpPr txBox="1"/>
          <p:nvPr/>
        </p:nvSpPr>
        <p:spPr>
          <a:xfrm>
            <a:off x="7186585" y="5159165"/>
            <a:ext cx="46705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1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</a:t>
            </a:r>
            <a:r>
              <a:rPr lang="en-US" sz="1100" dirty="0"/>
              <a:t> </a:t>
            </a:r>
            <a:r>
              <a:rPr lang="en-US" sz="1100" dirty="0">
                <a:hlinkClick r:id="rId6"/>
              </a:rPr>
              <a:t>https://commons.wikimedia.org/wiki/File:Molecular_Modeling.png</a:t>
            </a:r>
            <a:r>
              <a:rPr lang="en-US" sz="1100" dirty="0"/>
              <a:t>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BA2660E-E5FE-D043-C16E-854737E59D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645" y="2083976"/>
            <a:ext cx="4948777" cy="3075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6658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84E9E30-FC9E-AA44-8A17-F4F720320CC1}"/>
              </a:ext>
            </a:extLst>
          </p:cNvPr>
          <p:cNvSpPr txBox="1">
            <a:spLocks/>
          </p:cNvSpPr>
          <p:nvPr/>
        </p:nvSpPr>
        <p:spPr>
          <a:xfrm>
            <a:off x="3816062" y="711768"/>
            <a:ext cx="3942807" cy="126124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6600" b="1" dirty="0">
                <a:solidFill>
                  <a:srgbClr val="415A6D"/>
                </a:solidFill>
                <a:latin typeface="FS Albert" panose="02000000040000020004" pitchFamily="50" charset="0"/>
              </a:rPr>
              <a:t>Thank you!</a:t>
            </a:r>
            <a:endParaRPr lang="en-US" sz="6600" b="1" dirty="0">
              <a:solidFill>
                <a:srgbClr val="415A6D"/>
              </a:solidFill>
              <a:latin typeface="FS Albert" panose="0200000004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37EC0C-0A06-114C-93AC-45C1380E0990}"/>
              </a:ext>
            </a:extLst>
          </p:cNvPr>
          <p:cNvSpPr txBox="1"/>
          <p:nvPr/>
        </p:nvSpPr>
        <p:spPr>
          <a:xfrm>
            <a:off x="8805480" y="85783"/>
            <a:ext cx="30962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1" i="0" dirty="0">
                <a:solidFill>
                  <a:schemeClr val="bg1"/>
                </a:solidFill>
                <a:latin typeface="FSAlbert" panose="02000603040000020004" pitchFamily="2" charset="0"/>
              </a:rPr>
              <a:t>Together for a healthier world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952ADD-6A02-DCE3-1BC6-D2D51693A5E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442804" y="2108804"/>
            <a:ext cx="4749196" cy="474919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8FFC6F4-9DB2-F6C5-AD9B-FD5184B4497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990576" y="3772724"/>
            <a:ext cx="675568" cy="675568"/>
          </a:xfrm>
          <a:prstGeom prst="rect">
            <a:avLst/>
          </a:prstGeom>
        </p:spPr>
      </p:pic>
      <p:pic>
        <p:nvPicPr>
          <p:cNvPr id="1026" name="Picture 2" descr="linkedin 3 icon">
            <a:extLst>
              <a:ext uri="{FF2B5EF4-FFF2-40B4-BE49-F238E27FC236}">
                <a16:creationId xmlns:a16="http://schemas.microsoft.com/office/drawing/2014/main" id="{BC35A4AA-4119-039A-2FC6-BB8CB19AAE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0576" y="4575245"/>
            <a:ext cx="675568" cy="675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mail 13 icon">
            <a:extLst>
              <a:ext uri="{FF2B5EF4-FFF2-40B4-BE49-F238E27FC236}">
                <a16:creationId xmlns:a16="http://schemas.microsoft.com/office/drawing/2014/main" id="{5B5A854D-1DD5-8A38-2751-0FC1245FD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0576" y="2970204"/>
            <a:ext cx="675568" cy="675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4E1CC3DD-CB49-438F-3430-523ED6B3BD02}"/>
              </a:ext>
            </a:extLst>
          </p:cNvPr>
          <p:cNvSpPr txBox="1">
            <a:spLocks/>
          </p:cNvSpPr>
          <p:nvPr/>
        </p:nvSpPr>
        <p:spPr>
          <a:xfrm>
            <a:off x="2990352" y="3072475"/>
            <a:ext cx="5594233" cy="4623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rgbClr val="415A6D"/>
                </a:solidFill>
              </a:rPr>
              <a:t>Almsned.fahad@gmail.com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4C4C135D-1F19-53EB-C046-9AF8DC275E49}"/>
              </a:ext>
            </a:extLst>
          </p:cNvPr>
          <p:cNvSpPr txBox="1">
            <a:spLocks/>
          </p:cNvSpPr>
          <p:nvPr/>
        </p:nvSpPr>
        <p:spPr>
          <a:xfrm>
            <a:off x="2990352" y="3879348"/>
            <a:ext cx="5594233" cy="4623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rgbClr val="415A6D"/>
                </a:solidFill>
              </a:rPr>
              <a:t>https://twitter.com/</a:t>
            </a:r>
            <a:r>
              <a:rPr lang="en-GB" sz="2400" b="1" dirty="0">
                <a:solidFill>
                  <a:srgbClr val="415A6D"/>
                </a:solidFill>
              </a:rPr>
              <a:t>Fahad_Almsned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045EA945-85F1-52D5-74CC-8129D1E6BBA5}"/>
              </a:ext>
            </a:extLst>
          </p:cNvPr>
          <p:cNvSpPr txBox="1">
            <a:spLocks/>
          </p:cNvSpPr>
          <p:nvPr/>
        </p:nvSpPr>
        <p:spPr>
          <a:xfrm>
            <a:off x="2973398" y="4686221"/>
            <a:ext cx="5815130" cy="4623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rgbClr val="415A6D"/>
                </a:solidFill>
              </a:rPr>
              <a:t>https://www.linkedin.com/in/</a:t>
            </a:r>
            <a:r>
              <a:rPr lang="en-GB" sz="2400" b="1" dirty="0">
                <a:solidFill>
                  <a:srgbClr val="415A6D"/>
                </a:solidFill>
              </a:rPr>
              <a:t>fahad-almsned</a:t>
            </a:r>
          </a:p>
        </p:txBody>
      </p:sp>
    </p:spTree>
    <p:extLst>
      <p:ext uri="{BB962C8B-B14F-4D97-AF65-F5344CB8AC3E}">
        <p14:creationId xmlns:p14="http://schemas.microsoft.com/office/powerpoint/2010/main" val="15748102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3DAA0-B845-134E-7661-233706E82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Bioinformatics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3C450-20AF-53CC-BFC0-3C0948035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77942" cy="4351338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+mj-lt"/>
              </a:rPr>
              <a:t>According to the NIH, BI is the research, development, or application of computational </a:t>
            </a:r>
            <a:r>
              <a:rPr lang="en-US" b="1" u="sng" dirty="0">
                <a:latin typeface="+mj-lt"/>
              </a:rPr>
              <a:t>tools and approaches</a:t>
            </a:r>
            <a:r>
              <a:rPr lang="en-US" b="1" dirty="0">
                <a:latin typeface="+mj-lt"/>
              </a:rPr>
              <a:t> </a:t>
            </a:r>
            <a:r>
              <a:rPr lang="en-US" dirty="0">
                <a:latin typeface="+mj-lt"/>
              </a:rPr>
              <a:t>to </a:t>
            </a:r>
            <a:r>
              <a:rPr lang="en-US" b="1" u="sng" dirty="0">
                <a:latin typeface="+mj-lt"/>
              </a:rPr>
              <a:t>expand</a:t>
            </a:r>
            <a:r>
              <a:rPr lang="en-US" dirty="0">
                <a:latin typeface="+mj-lt"/>
              </a:rPr>
              <a:t> the use of biological, medical (clinical), behavioral (Psychological and Lifestyle), or health “data,” including those used to acquire, store, organize, archive, analyze, or visualize such data.</a:t>
            </a:r>
          </a:p>
          <a:p>
            <a:r>
              <a:rPr lang="en-US" b="1" dirty="0">
                <a:latin typeface="+mj-lt"/>
              </a:rPr>
              <a:t>Interdisciplinary</a:t>
            </a:r>
            <a:r>
              <a:rPr lang="en-US" dirty="0">
                <a:latin typeface="+mj-lt"/>
              </a:rPr>
              <a:t> (biology (Domain), chemistry, physics, computer science, programming, information engineering, mathematics</a:t>
            </a:r>
            <a:r>
              <a:rPr lang="ar-SA" dirty="0">
                <a:latin typeface="+mj-lt"/>
              </a:rPr>
              <a:t>,</a:t>
            </a:r>
            <a:r>
              <a:rPr lang="en-US" dirty="0">
                <a:latin typeface="+mj-lt"/>
              </a:rPr>
              <a:t> and statistics).</a:t>
            </a: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89F4B4-026F-07AF-795E-E3D30E1942C3}"/>
              </a:ext>
            </a:extLst>
          </p:cNvPr>
          <p:cNvSpPr txBox="1"/>
          <p:nvPr/>
        </p:nvSpPr>
        <p:spPr>
          <a:xfrm>
            <a:off x="7905510" y="5446271"/>
            <a:ext cx="42693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1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</a:t>
            </a:r>
            <a:r>
              <a:rPr lang="en-US" sz="1100" dirty="0"/>
              <a:t> </a:t>
            </a:r>
            <a:r>
              <a:rPr lang="en-US" sz="1100" dirty="0">
                <a:hlinkClick r:id="rId3"/>
              </a:rPr>
              <a:t>https://www.precision-analytics.ca/articles/a-primer-on-bioinformatics/</a:t>
            </a:r>
            <a:r>
              <a:rPr lang="en-US" sz="1100" dirty="0"/>
              <a:t>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E9857A-CC7A-69C5-1D68-B2B5689B9E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5510" y="1925737"/>
            <a:ext cx="3858120" cy="352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21535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3DAA0-B845-134E-7661-233706E82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69668"/>
          </a:xfrm>
        </p:spPr>
        <p:txBody>
          <a:bodyPr>
            <a:normAutofit/>
          </a:bodyPr>
          <a:lstStyle/>
          <a:p>
            <a:pPr algn="ctr"/>
            <a:r>
              <a:rPr lang="en-US" sz="8000" dirty="0"/>
              <a:t>Bioinformatics vs. Computational Biology</a:t>
            </a:r>
          </a:p>
        </p:txBody>
      </p:sp>
    </p:spTree>
    <p:extLst>
      <p:ext uri="{BB962C8B-B14F-4D97-AF65-F5344CB8AC3E}">
        <p14:creationId xmlns:p14="http://schemas.microsoft.com/office/powerpoint/2010/main" val="340549545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3DAA0-B845-134E-7661-233706E82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Bioinformatics vs. Computational Biology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3C450-20AF-53CC-BFC0-3C0948035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77942" cy="4351338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latin typeface="+mj-lt"/>
              </a:rPr>
              <a:t>CB </a:t>
            </a:r>
            <a:r>
              <a:rPr lang="en-US" dirty="0">
                <a:latin typeface="+mj-lt"/>
              </a:rPr>
              <a:t>is</a:t>
            </a:r>
            <a:r>
              <a:rPr lang="en-US" b="1" dirty="0">
                <a:latin typeface="+mj-lt"/>
              </a:rPr>
              <a:t> </a:t>
            </a:r>
            <a:r>
              <a:rPr lang="en-US" dirty="0">
                <a:latin typeface="+mj-lt"/>
              </a:rPr>
              <a:t>developing and applying </a:t>
            </a:r>
            <a:r>
              <a:rPr lang="en-US" b="1" u="sng" dirty="0">
                <a:latin typeface="+mj-lt"/>
              </a:rPr>
              <a:t>theoretical methods</a:t>
            </a:r>
            <a:r>
              <a:rPr lang="en-US" dirty="0">
                <a:latin typeface="+mj-lt"/>
              </a:rPr>
              <a:t>, such as mathematical modeling and computational simulation, to study biological systems (</a:t>
            </a:r>
            <a:r>
              <a:rPr lang="en-US" dirty="0">
                <a:latin typeface="+mj-lt"/>
                <a:hlinkClick r:id="rId2"/>
              </a:rPr>
              <a:t>HH</a:t>
            </a:r>
            <a:r>
              <a:rPr lang="en-US" dirty="0">
                <a:latin typeface="+mj-lt"/>
              </a:rPr>
              <a:t>).</a:t>
            </a:r>
          </a:p>
          <a:p>
            <a:r>
              <a:rPr lang="en-US" dirty="0">
                <a:latin typeface="+mj-lt"/>
              </a:rPr>
              <a:t>In summary, while both fields overlap and complement each other, </a:t>
            </a:r>
            <a:r>
              <a:rPr lang="en-US" b="1" dirty="0">
                <a:latin typeface="+mj-lt"/>
              </a:rPr>
              <a:t>bioinformatics is more </a:t>
            </a:r>
            <a:r>
              <a:rPr lang="en-US" b="1" u="sng" dirty="0">
                <a:latin typeface="+mj-lt"/>
              </a:rPr>
              <a:t>data-centric</a:t>
            </a:r>
            <a:r>
              <a:rPr lang="en-US" dirty="0">
                <a:latin typeface="+mj-lt"/>
              </a:rPr>
              <a:t>, focusing on tools and methods for data management. In contrast, </a:t>
            </a:r>
            <a:r>
              <a:rPr lang="en-US" b="1" dirty="0">
                <a:latin typeface="+mj-lt"/>
              </a:rPr>
              <a:t>computational biology is </a:t>
            </a:r>
            <a:r>
              <a:rPr lang="en-US" b="1" u="sng" dirty="0">
                <a:latin typeface="+mj-lt"/>
              </a:rPr>
              <a:t>model-centric</a:t>
            </a:r>
            <a:r>
              <a:rPr lang="en-US" u="sng" dirty="0">
                <a:latin typeface="+mj-lt"/>
              </a:rPr>
              <a:t>, </a:t>
            </a:r>
            <a:r>
              <a:rPr lang="en-US" dirty="0">
                <a:latin typeface="+mj-lt"/>
              </a:rPr>
              <a:t>focusing on understanding and simulating biological systems.</a:t>
            </a: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89F4B4-026F-07AF-795E-E3D30E1942C3}"/>
              </a:ext>
            </a:extLst>
          </p:cNvPr>
          <p:cNvSpPr txBox="1"/>
          <p:nvPr/>
        </p:nvSpPr>
        <p:spPr>
          <a:xfrm>
            <a:off x="7905510" y="5446271"/>
            <a:ext cx="42693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1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</a:t>
            </a:r>
            <a:r>
              <a:rPr lang="en-US" sz="1100" dirty="0"/>
              <a:t> </a:t>
            </a:r>
            <a:r>
              <a:rPr lang="en-US" sz="1100" dirty="0">
                <a:hlinkClick r:id="rId4"/>
              </a:rPr>
              <a:t>https://www.precision-analytics.ca/articles/a-primer-on-bioinformatics/</a:t>
            </a:r>
            <a:r>
              <a:rPr lang="en-US" sz="1100" dirty="0"/>
              <a:t>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E9857A-CC7A-69C5-1D68-B2B5689B9E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5510" y="1925737"/>
            <a:ext cx="3858120" cy="352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09290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3DAA0-B845-134E-7661-233706E82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Sub-disciplines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3C450-20AF-53CC-BFC0-3C0948035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77942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>
                <a:latin typeface="+mj-lt"/>
              </a:rPr>
              <a:t>BI is a vast field. We have many ways to divide into sub-fields. </a:t>
            </a:r>
            <a:r>
              <a:rPr lang="en-US" b="1" u="sng" dirty="0">
                <a:latin typeface="+mj-lt"/>
              </a:rPr>
              <a:t>This is the one I like</a:t>
            </a:r>
            <a:r>
              <a:rPr lang="en-US" b="1" dirty="0">
                <a:latin typeface="+mj-lt"/>
              </a:rPr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latin typeface="+mj-lt"/>
              </a:rPr>
              <a:t>Computing For Biology (Computer Science-oriented Topics) – For Developers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latin typeface="+mj-lt"/>
              </a:rPr>
              <a:t>Biology With Computers (Biology-oriented Topics) – For Utilizers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Mathematics For Biology (Math-oriented Topics) – Systems Biology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Biochemistry With Computers (Chemistry-oriented Topics) – MD, 3D modeling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Medicine With Computers (Medically-oriented Topics) – Precision Madine, Clinical Bioinformatics.</a:t>
            </a: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89F4B4-026F-07AF-795E-E3D30E1942C3}"/>
              </a:ext>
            </a:extLst>
          </p:cNvPr>
          <p:cNvSpPr txBox="1"/>
          <p:nvPr/>
        </p:nvSpPr>
        <p:spPr>
          <a:xfrm>
            <a:off x="7905510" y="5446271"/>
            <a:ext cx="42693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1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</a:t>
            </a:r>
            <a:r>
              <a:rPr lang="en-US" sz="1100" dirty="0"/>
              <a:t> </a:t>
            </a:r>
            <a:r>
              <a:rPr lang="en-US" sz="1100" dirty="0">
                <a:hlinkClick r:id="rId3"/>
              </a:rPr>
              <a:t>https://www.precision-analytics.ca/articles/a-primer-on-bioinformatics/</a:t>
            </a:r>
            <a:r>
              <a:rPr lang="en-US" sz="1100" dirty="0"/>
              <a:t>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E9857A-CC7A-69C5-1D68-B2B5689B9E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5510" y="1925737"/>
            <a:ext cx="3858120" cy="352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666929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3DAA0-B845-134E-7661-233706E82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69668"/>
          </a:xfrm>
        </p:spPr>
        <p:txBody>
          <a:bodyPr>
            <a:normAutofit/>
          </a:bodyPr>
          <a:lstStyle/>
          <a:p>
            <a:pPr algn="ctr"/>
            <a:r>
              <a:rPr lang="en-US" sz="8000" dirty="0"/>
              <a:t>Computing For Biology (Computer Science-oriented Topics)</a:t>
            </a:r>
          </a:p>
        </p:txBody>
      </p:sp>
    </p:spTree>
    <p:extLst>
      <p:ext uri="{BB962C8B-B14F-4D97-AF65-F5344CB8AC3E}">
        <p14:creationId xmlns:p14="http://schemas.microsoft.com/office/powerpoint/2010/main" val="229681779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3DAA0-B845-134E-7661-233706E82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For Biology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3C450-20AF-53CC-BFC0-3C0948035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Data acquisition</a:t>
            </a:r>
          </a:p>
          <a:p>
            <a:pPr lvl="1"/>
            <a:r>
              <a:rPr lang="en-US" dirty="0">
                <a:latin typeface="+mj-lt"/>
              </a:rPr>
              <a:t>Collecting </a:t>
            </a:r>
            <a:r>
              <a:rPr lang="en-US" b="1" dirty="0">
                <a:latin typeface="+mj-lt"/>
              </a:rPr>
              <a:t>qualitative</a:t>
            </a:r>
            <a:r>
              <a:rPr lang="en-US" dirty="0">
                <a:latin typeface="+mj-lt"/>
              </a:rPr>
              <a:t> and </a:t>
            </a:r>
            <a:r>
              <a:rPr lang="en-US" b="1" dirty="0">
                <a:latin typeface="+mj-lt"/>
              </a:rPr>
              <a:t>quantitative</a:t>
            </a:r>
            <a:r>
              <a:rPr lang="en-US" dirty="0">
                <a:latin typeface="+mj-lt"/>
              </a:rPr>
              <a:t> data from various sources such as EHR, laboratory experiments (LIMS), and medical imaging (e.g., PACS). This process enables data-driven decision-making. (</a:t>
            </a:r>
            <a:r>
              <a:rPr lang="en-US" dirty="0">
                <a:latin typeface="+mj-lt"/>
                <a:hlinkClick r:id="rId2"/>
              </a:rPr>
              <a:t>MISO-LIMS</a:t>
            </a:r>
            <a:r>
              <a:rPr lang="en-US" dirty="0">
                <a:latin typeface="+mj-lt"/>
              </a:rPr>
              <a:t>)</a:t>
            </a: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EC0130C-7342-077C-A7B9-52C82EF55C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0591" y="3632661"/>
            <a:ext cx="7970818" cy="264183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0654078-AE4C-5074-7DD8-FAA9B6CC77AE}"/>
              </a:ext>
            </a:extLst>
          </p:cNvPr>
          <p:cNvSpPr txBox="1"/>
          <p:nvPr/>
        </p:nvSpPr>
        <p:spPr>
          <a:xfrm>
            <a:off x="2110591" y="6274492"/>
            <a:ext cx="42693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100" dirty="0">
                <a:hlinkClick r:id="rId4"/>
              </a:rPr>
              <a:t>Source: https://www.theragenbio.com/</a:t>
            </a:r>
            <a:r>
              <a:rPr lang="en-US" sz="1100" dirty="0"/>
              <a:t>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05784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5563</TotalTime>
  <Words>1996</Words>
  <Application>Microsoft Office PowerPoint</Application>
  <PresentationFormat>Widescreen</PresentationFormat>
  <Paragraphs>195</Paragraphs>
  <Slides>31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Calibri Light</vt:lpstr>
      <vt:lpstr>FS Albert</vt:lpstr>
      <vt:lpstr>FSAlbert</vt:lpstr>
      <vt:lpstr>Google Sans</vt:lpstr>
      <vt:lpstr>Office Theme</vt:lpstr>
      <vt:lpstr>PowerPoint Presentation</vt:lpstr>
      <vt:lpstr>Expertise and Career Milestones</vt:lpstr>
      <vt:lpstr>What is Bioinformatics?</vt:lpstr>
      <vt:lpstr>Bioinformatics</vt:lpstr>
      <vt:lpstr>Bioinformatics vs. Computational Biology</vt:lpstr>
      <vt:lpstr>Bioinformatics vs. Computational Biology</vt:lpstr>
      <vt:lpstr>Major Sub-disciplines</vt:lpstr>
      <vt:lpstr>Computing For Biology (Computer Science-oriented Topics)</vt:lpstr>
      <vt:lpstr>Computing For Biology</vt:lpstr>
      <vt:lpstr>Computing For Biology</vt:lpstr>
      <vt:lpstr>Computing For Biology</vt:lpstr>
      <vt:lpstr>Computing For Biology</vt:lpstr>
      <vt:lpstr>Computing For Biology</vt:lpstr>
      <vt:lpstr>Computing For Biology</vt:lpstr>
      <vt:lpstr>Computing For Biology</vt:lpstr>
      <vt:lpstr>Computing For Biology</vt:lpstr>
      <vt:lpstr> Biology With Computers (Biology-oriented Topics) </vt:lpstr>
      <vt:lpstr>Biology With Computers </vt:lpstr>
      <vt:lpstr>Biology With Computers </vt:lpstr>
      <vt:lpstr>Biology With Computers </vt:lpstr>
      <vt:lpstr>Biology With Computers </vt:lpstr>
      <vt:lpstr>Biology With Computers </vt:lpstr>
      <vt:lpstr>Biology With Computers </vt:lpstr>
      <vt:lpstr>Mathematics For Biology (Math-oriented Topics)</vt:lpstr>
      <vt:lpstr>Mathematics For Biology </vt:lpstr>
      <vt:lpstr>Biochemistry With Computers (Chemistry-oriented Topics)</vt:lpstr>
      <vt:lpstr>Biochemistry With Computers</vt:lpstr>
      <vt:lpstr>Biochemistry With Computers</vt:lpstr>
      <vt:lpstr>Biochemistry With Computers</vt:lpstr>
      <vt:lpstr>Biochemistry With Computers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Data-driven medicine: Advancing medicine using AI and Big data</dc:title>
  <dc:creator>Fahad Almsned</dc:creator>
  <cp:lastModifiedBy>Fahad Almsned</cp:lastModifiedBy>
  <cp:revision>496</cp:revision>
  <dcterms:created xsi:type="dcterms:W3CDTF">2022-09-01T09:28:47Z</dcterms:created>
  <dcterms:modified xsi:type="dcterms:W3CDTF">2025-03-19T08:17:16Z</dcterms:modified>
</cp:coreProperties>
</file>

<file path=docProps/thumbnail.jpeg>
</file>